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6" r:id="rId2"/>
    <p:sldId id="316" r:id="rId3"/>
    <p:sldId id="347" r:id="rId4"/>
    <p:sldId id="348" r:id="rId5"/>
    <p:sldId id="363" r:id="rId6"/>
    <p:sldId id="349" r:id="rId7"/>
    <p:sldId id="260" r:id="rId8"/>
    <p:sldId id="276" r:id="rId9"/>
    <p:sldId id="356" r:id="rId10"/>
    <p:sldId id="372" r:id="rId11"/>
    <p:sldId id="350" r:id="rId12"/>
    <p:sldId id="351" r:id="rId13"/>
    <p:sldId id="358" r:id="rId14"/>
    <p:sldId id="365" r:id="rId15"/>
    <p:sldId id="359" r:id="rId16"/>
    <p:sldId id="361" r:id="rId17"/>
    <p:sldId id="362" r:id="rId18"/>
    <p:sldId id="325" r:id="rId19"/>
    <p:sldId id="360" r:id="rId20"/>
    <p:sldId id="373" r:id="rId21"/>
    <p:sldId id="322" r:id="rId22"/>
    <p:sldId id="352" r:id="rId23"/>
    <p:sldId id="353" r:id="rId24"/>
    <p:sldId id="259" r:id="rId25"/>
    <p:sldId id="364" r:id="rId26"/>
    <p:sldId id="370" r:id="rId27"/>
    <p:sldId id="367" r:id="rId28"/>
    <p:sldId id="258" r:id="rId29"/>
    <p:sldId id="368" r:id="rId30"/>
    <p:sldId id="287" r:id="rId31"/>
    <p:sldId id="342" r:id="rId32"/>
    <p:sldId id="270" r:id="rId33"/>
    <p:sldId id="345" r:id="rId34"/>
    <p:sldId id="371" r:id="rId35"/>
    <p:sldId id="355" r:id="rId36"/>
  </p:sldIdLst>
  <p:sldSz cx="12192000" cy="6858000"/>
  <p:notesSz cx="6735763" cy="98663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a Sadeghi" initials="AS" lastIdx="16" clrIdx="0">
    <p:extLst>
      <p:ext uri="{19B8F6BF-5375-455C-9EA6-DF929625EA0E}">
        <p15:presenceInfo xmlns:p15="http://schemas.microsoft.com/office/powerpoint/2012/main" userId="S::te05@skafor.org::a2bf8263-e43b-4192-a621-abc1400022ad" providerId="AD"/>
      </p:ext>
    </p:extLst>
  </p:cmAuthor>
  <p:cmAuthor id="2" name="Hatlevoll, Barbro" initials="HB" lastIdx="1" clrIdx="1">
    <p:extLst>
      <p:ext uri="{19B8F6BF-5375-455C-9EA6-DF929625EA0E}">
        <p15:presenceInfo xmlns:p15="http://schemas.microsoft.com/office/powerpoint/2012/main" userId="S-1-5-21-56455837-1716219494-5979419-766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9E863-0598-481B-8841-BBDDA3FB130D}" v="18" dt="2023-06-05T13:59:53.72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70155" autoAdjust="0"/>
  </p:normalViewPr>
  <p:slideViewPr>
    <p:cSldViewPr snapToGrid="0">
      <p:cViewPr varScale="1">
        <p:scale>
          <a:sx n="80" d="100"/>
          <a:sy n="80" d="100"/>
        </p:scale>
        <p:origin x="1836" y="84"/>
      </p:cViewPr>
      <p:guideLst/>
    </p:cSldViewPr>
  </p:slideViewPr>
  <p:outlineViewPr>
    <p:cViewPr>
      <p:scale>
        <a:sx n="33" d="100"/>
        <a:sy n="33" d="100"/>
      </p:scale>
      <p:origin x="0" y="-88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tlevoll, Barbro" userId="de452275-77fe-45b8-ae8b-11fd0145945e" providerId="ADAL" clId="{E5E9E863-0598-481B-8841-BBDDA3FB130D}"/>
    <pc:docChg chg="undo redo custSel addSld delSld modSld sldOrd">
      <pc:chgData name="Hatlevoll, Barbro" userId="de452275-77fe-45b8-ae8b-11fd0145945e" providerId="ADAL" clId="{E5E9E863-0598-481B-8841-BBDDA3FB130D}" dt="2023-06-05T14:10:06.341" v="2205" actId="20577"/>
      <pc:docMkLst>
        <pc:docMk/>
      </pc:docMkLst>
      <pc:sldChg chg="modSp mod">
        <pc:chgData name="Hatlevoll, Barbro" userId="de452275-77fe-45b8-ae8b-11fd0145945e" providerId="ADAL" clId="{E5E9E863-0598-481B-8841-BBDDA3FB130D}" dt="2023-06-05T12:51:33.152" v="848" actId="6549"/>
        <pc:sldMkLst>
          <pc:docMk/>
          <pc:sldMk cId="1525043682" sldId="258"/>
        </pc:sldMkLst>
        <pc:spChg chg="mod">
          <ac:chgData name="Hatlevoll, Barbro" userId="de452275-77fe-45b8-ae8b-11fd0145945e" providerId="ADAL" clId="{E5E9E863-0598-481B-8841-BBDDA3FB130D}" dt="2023-06-05T12:51:33.152" v="848" actId="6549"/>
          <ac:spMkLst>
            <pc:docMk/>
            <pc:sldMk cId="1525043682" sldId="258"/>
            <ac:spMk id="3" creationId="{C38013C8-3314-47AA-A490-43EB26916A14}"/>
          </ac:spMkLst>
        </pc:spChg>
      </pc:sldChg>
      <pc:sldChg chg="modSp mod">
        <pc:chgData name="Hatlevoll, Barbro" userId="de452275-77fe-45b8-ae8b-11fd0145945e" providerId="ADAL" clId="{E5E9E863-0598-481B-8841-BBDDA3FB130D}" dt="2023-06-05T13:12:28.783" v="1319" actId="20577"/>
        <pc:sldMkLst>
          <pc:docMk/>
          <pc:sldMk cId="97260082" sldId="259"/>
        </pc:sldMkLst>
        <pc:spChg chg="mod">
          <ac:chgData name="Hatlevoll, Barbro" userId="de452275-77fe-45b8-ae8b-11fd0145945e" providerId="ADAL" clId="{E5E9E863-0598-481B-8841-BBDDA3FB130D}" dt="2023-06-05T13:12:28.783" v="1319" actId="20577"/>
          <ac:spMkLst>
            <pc:docMk/>
            <pc:sldMk cId="97260082" sldId="259"/>
            <ac:spMk id="3" creationId="{C38013C8-3314-47AA-A490-43EB26916A14}"/>
          </ac:spMkLst>
        </pc:spChg>
        <pc:spChg chg="mod">
          <ac:chgData name="Hatlevoll, Barbro" userId="de452275-77fe-45b8-ae8b-11fd0145945e" providerId="ADAL" clId="{E5E9E863-0598-481B-8841-BBDDA3FB130D}" dt="2023-06-05T12:48:41.550" v="777" actId="20577"/>
          <ac:spMkLst>
            <pc:docMk/>
            <pc:sldMk cId="97260082" sldId="259"/>
            <ac:spMk id="5" creationId="{00000000-0000-0000-0000-000000000000}"/>
          </ac:spMkLst>
        </pc:spChg>
      </pc:sldChg>
      <pc:sldChg chg="modNotesTx">
        <pc:chgData name="Hatlevoll, Barbro" userId="de452275-77fe-45b8-ae8b-11fd0145945e" providerId="ADAL" clId="{E5E9E863-0598-481B-8841-BBDDA3FB130D}" dt="2023-06-05T12:37:46.383" v="642" actId="20577"/>
        <pc:sldMkLst>
          <pc:docMk/>
          <pc:sldMk cId="890476094" sldId="260"/>
        </pc:sldMkLst>
      </pc:sldChg>
      <pc:sldChg chg="addSp delSp modSp mod modClrScheme chgLayout modNotesTx">
        <pc:chgData name="Hatlevoll, Barbro" userId="de452275-77fe-45b8-ae8b-11fd0145945e" providerId="ADAL" clId="{E5E9E863-0598-481B-8841-BBDDA3FB130D}" dt="2023-06-05T12:53:55.997" v="944" actId="20577"/>
        <pc:sldMkLst>
          <pc:docMk/>
          <pc:sldMk cId="3520684540" sldId="270"/>
        </pc:sldMkLst>
        <pc:spChg chg="add del mod ord">
          <ac:chgData name="Hatlevoll, Barbro" userId="de452275-77fe-45b8-ae8b-11fd0145945e" providerId="ADAL" clId="{E5E9E863-0598-481B-8841-BBDDA3FB130D}" dt="2023-06-05T12:28:39.656" v="368" actId="700"/>
          <ac:spMkLst>
            <pc:docMk/>
            <pc:sldMk cId="3520684540" sldId="270"/>
            <ac:spMk id="2" creationId="{0408BD43-FE07-6A70-DA25-8CBDA34B3047}"/>
          </ac:spMkLst>
        </pc:spChg>
        <pc:spChg chg="add mod">
          <ac:chgData name="Hatlevoll, Barbro" userId="de452275-77fe-45b8-ae8b-11fd0145945e" providerId="ADAL" clId="{E5E9E863-0598-481B-8841-BBDDA3FB130D}" dt="2023-06-05T12:53:55.997" v="944" actId="20577"/>
          <ac:spMkLst>
            <pc:docMk/>
            <pc:sldMk cId="3520684540" sldId="270"/>
            <ac:spMk id="3" creationId="{C3EB58BA-2E46-C851-6355-2EA60E75730A}"/>
          </ac:spMkLst>
        </pc:spChg>
        <pc:spChg chg="mod ord">
          <ac:chgData name="Hatlevoll, Barbro" userId="de452275-77fe-45b8-ae8b-11fd0145945e" providerId="ADAL" clId="{E5E9E863-0598-481B-8841-BBDDA3FB130D}" dt="2023-06-05T12:53:01.851" v="884" actId="20577"/>
          <ac:spMkLst>
            <pc:docMk/>
            <pc:sldMk cId="3520684540" sldId="270"/>
            <ac:spMk id="5" creationId="{00000000-0000-0000-0000-000000000000}"/>
          </ac:spMkLst>
        </pc:spChg>
        <pc:spChg chg="mod ord">
          <ac:chgData name="Hatlevoll, Barbro" userId="de452275-77fe-45b8-ae8b-11fd0145945e" providerId="ADAL" clId="{E5E9E863-0598-481B-8841-BBDDA3FB130D}" dt="2023-06-05T12:28:39.656" v="368" actId="700"/>
          <ac:spMkLst>
            <pc:docMk/>
            <pc:sldMk cId="3520684540" sldId="270"/>
            <ac:spMk id="7" creationId="{00000000-0000-0000-0000-000000000000}"/>
          </ac:spMkLst>
        </pc:spChg>
      </pc:sldChg>
      <pc:sldChg chg="modNotesTx">
        <pc:chgData name="Hatlevoll, Barbro" userId="de452275-77fe-45b8-ae8b-11fd0145945e" providerId="ADAL" clId="{E5E9E863-0598-481B-8841-BBDDA3FB130D}" dt="2023-06-05T12:59:15.903" v="975" actId="20577"/>
        <pc:sldMkLst>
          <pc:docMk/>
          <pc:sldMk cId="4090761925" sldId="276"/>
        </pc:sldMkLst>
      </pc:sldChg>
      <pc:sldChg chg="modSp mod">
        <pc:chgData name="Hatlevoll, Barbro" userId="de452275-77fe-45b8-ae8b-11fd0145945e" providerId="ADAL" clId="{E5E9E863-0598-481B-8841-BBDDA3FB130D}" dt="2023-06-05T14:10:06.341" v="2205" actId="20577"/>
        <pc:sldMkLst>
          <pc:docMk/>
          <pc:sldMk cId="3647992775" sldId="316"/>
        </pc:sldMkLst>
        <pc:graphicFrameChg chg="modGraphic">
          <ac:chgData name="Hatlevoll, Barbro" userId="de452275-77fe-45b8-ae8b-11fd0145945e" providerId="ADAL" clId="{E5E9E863-0598-481B-8841-BBDDA3FB130D}" dt="2023-06-05T14:10:06.341" v="2205" actId="20577"/>
          <ac:graphicFrameMkLst>
            <pc:docMk/>
            <pc:sldMk cId="3647992775" sldId="316"/>
            <ac:graphicFrameMk id="7" creationId="{00000000-0000-0000-0000-000000000000}"/>
          </ac:graphicFrameMkLst>
        </pc:graphicFrameChg>
      </pc:sldChg>
      <pc:sldChg chg="modSp mod ord">
        <pc:chgData name="Hatlevoll, Barbro" userId="de452275-77fe-45b8-ae8b-11fd0145945e" providerId="ADAL" clId="{E5E9E863-0598-481B-8841-BBDDA3FB130D}" dt="2023-06-05T13:57:05.935" v="1675" actId="20577"/>
        <pc:sldMkLst>
          <pc:docMk/>
          <pc:sldMk cId="844058792" sldId="322"/>
        </pc:sldMkLst>
        <pc:spChg chg="mod">
          <ac:chgData name="Hatlevoll, Barbro" userId="de452275-77fe-45b8-ae8b-11fd0145945e" providerId="ADAL" clId="{E5E9E863-0598-481B-8841-BBDDA3FB130D}" dt="2023-06-05T13:07:13.591" v="1176" actId="20577"/>
          <ac:spMkLst>
            <pc:docMk/>
            <pc:sldMk cId="844058792" sldId="322"/>
            <ac:spMk id="3" creationId="{00000000-0000-0000-0000-000000000000}"/>
          </ac:spMkLst>
        </pc:spChg>
        <pc:spChg chg="mod">
          <ac:chgData name="Hatlevoll, Barbro" userId="de452275-77fe-45b8-ae8b-11fd0145945e" providerId="ADAL" clId="{E5E9E863-0598-481B-8841-BBDDA3FB130D}" dt="2023-06-05T13:57:05.935" v="1675" actId="20577"/>
          <ac:spMkLst>
            <pc:docMk/>
            <pc:sldMk cId="844058792" sldId="322"/>
            <ac:spMk id="4" creationId="{00000000-0000-0000-0000-000000000000}"/>
          </ac:spMkLst>
        </pc:spChg>
      </pc:sldChg>
      <pc:sldChg chg="modSp mod">
        <pc:chgData name="Hatlevoll, Barbro" userId="de452275-77fe-45b8-ae8b-11fd0145945e" providerId="ADAL" clId="{E5E9E863-0598-481B-8841-BBDDA3FB130D}" dt="2023-06-05T13:56:49.745" v="1657" actId="20577"/>
        <pc:sldMkLst>
          <pc:docMk/>
          <pc:sldMk cId="1043864495" sldId="325"/>
        </pc:sldMkLst>
        <pc:spChg chg="mod">
          <ac:chgData name="Hatlevoll, Barbro" userId="de452275-77fe-45b8-ae8b-11fd0145945e" providerId="ADAL" clId="{E5E9E863-0598-481B-8841-BBDDA3FB130D}" dt="2023-06-05T13:56:49.745" v="1657" actId="20577"/>
          <ac:spMkLst>
            <pc:docMk/>
            <pc:sldMk cId="1043864495" sldId="325"/>
            <ac:spMk id="8" creationId="{00000000-0000-0000-0000-000000000000}"/>
          </ac:spMkLst>
        </pc:spChg>
      </pc:sldChg>
      <pc:sldChg chg="modSp mod">
        <pc:chgData name="Hatlevoll, Barbro" userId="de452275-77fe-45b8-ae8b-11fd0145945e" providerId="ADAL" clId="{E5E9E863-0598-481B-8841-BBDDA3FB130D}" dt="2023-06-05T13:16:17.830" v="1358" actId="20577"/>
        <pc:sldMkLst>
          <pc:docMk/>
          <pc:sldMk cId="3266980917" sldId="342"/>
        </pc:sldMkLst>
        <pc:spChg chg="mod">
          <ac:chgData name="Hatlevoll, Barbro" userId="de452275-77fe-45b8-ae8b-11fd0145945e" providerId="ADAL" clId="{E5E9E863-0598-481B-8841-BBDDA3FB130D}" dt="2023-06-05T13:16:17.830" v="1358" actId="20577"/>
          <ac:spMkLst>
            <pc:docMk/>
            <pc:sldMk cId="3266980917" sldId="342"/>
            <ac:spMk id="3" creationId="{DD9F7A9D-58DF-44A0-908C-232507A52772}"/>
          </ac:spMkLst>
        </pc:spChg>
      </pc:sldChg>
      <pc:sldChg chg="modSp mod">
        <pc:chgData name="Hatlevoll, Barbro" userId="de452275-77fe-45b8-ae8b-11fd0145945e" providerId="ADAL" clId="{E5E9E863-0598-481B-8841-BBDDA3FB130D}" dt="2023-06-05T13:17:08.447" v="1390" actId="20577"/>
        <pc:sldMkLst>
          <pc:docMk/>
          <pc:sldMk cId="2081549434" sldId="345"/>
        </pc:sldMkLst>
        <pc:spChg chg="mod">
          <ac:chgData name="Hatlevoll, Barbro" userId="de452275-77fe-45b8-ae8b-11fd0145945e" providerId="ADAL" clId="{E5E9E863-0598-481B-8841-BBDDA3FB130D}" dt="2023-06-05T13:16:57.614" v="1362" actId="5793"/>
          <ac:spMkLst>
            <pc:docMk/>
            <pc:sldMk cId="2081549434" sldId="345"/>
            <ac:spMk id="3" creationId="{EAB2D7F7-EF73-46E6-A95D-AD35F2E00CC1}"/>
          </ac:spMkLst>
        </pc:spChg>
        <pc:spChg chg="mod">
          <ac:chgData name="Hatlevoll, Barbro" userId="de452275-77fe-45b8-ae8b-11fd0145945e" providerId="ADAL" clId="{E5E9E863-0598-481B-8841-BBDDA3FB130D}" dt="2023-06-05T13:17:08.447" v="1390" actId="20577"/>
          <ac:spMkLst>
            <pc:docMk/>
            <pc:sldMk cId="2081549434" sldId="345"/>
            <ac:spMk id="4" creationId="{00000000-0000-0000-0000-000000000000}"/>
          </ac:spMkLst>
        </pc:spChg>
      </pc:sldChg>
      <pc:sldChg chg="modNotesTx">
        <pc:chgData name="Hatlevoll, Barbro" userId="de452275-77fe-45b8-ae8b-11fd0145945e" providerId="ADAL" clId="{E5E9E863-0598-481B-8841-BBDDA3FB130D}" dt="2023-06-05T12:34:27.955" v="577" actId="20577"/>
        <pc:sldMkLst>
          <pc:docMk/>
          <pc:sldMk cId="369430977" sldId="346"/>
        </pc:sldMkLst>
      </pc:sldChg>
      <pc:sldChg chg="modSp mod">
        <pc:chgData name="Hatlevoll, Barbro" userId="de452275-77fe-45b8-ae8b-11fd0145945e" providerId="ADAL" clId="{E5E9E863-0598-481B-8841-BBDDA3FB130D}" dt="2023-06-05T12:35:37.918" v="618" actId="20577"/>
        <pc:sldMkLst>
          <pc:docMk/>
          <pc:sldMk cId="4237283477" sldId="347"/>
        </pc:sldMkLst>
        <pc:spChg chg="mod">
          <ac:chgData name="Hatlevoll, Barbro" userId="de452275-77fe-45b8-ae8b-11fd0145945e" providerId="ADAL" clId="{E5E9E863-0598-481B-8841-BBDDA3FB130D}" dt="2023-06-05T12:35:37.918" v="618" actId="20577"/>
          <ac:spMkLst>
            <pc:docMk/>
            <pc:sldMk cId="4237283477" sldId="347"/>
            <ac:spMk id="3" creationId="{00000000-0000-0000-0000-000000000000}"/>
          </ac:spMkLst>
        </pc:spChg>
      </pc:sldChg>
      <pc:sldChg chg="modSp mod">
        <pc:chgData name="Hatlevoll, Barbro" userId="de452275-77fe-45b8-ae8b-11fd0145945e" providerId="ADAL" clId="{E5E9E863-0598-481B-8841-BBDDA3FB130D}" dt="2023-06-05T12:16:51.645" v="306" actId="20577"/>
        <pc:sldMkLst>
          <pc:docMk/>
          <pc:sldMk cId="854494244" sldId="349"/>
        </pc:sldMkLst>
        <pc:spChg chg="mod">
          <ac:chgData name="Hatlevoll, Barbro" userId="de452275-77fe-45b8-ae8b-11fd0145945e" providerId="ADAL" clId="{E5E9E863-0598-481B-8841-BBDDA3FB130D}" dt="2023-06-05T12:16:51.645" v="306" actId="20577"/>
          <ac:spMkLst>
            <pc:docMk/>
            <pc:sldMk cId="854494244" sldId="349"/>
            <ac:spMk id="3" creationId="{00000000-0000-0000-0000-000000000000}"/>
          </ac:spMkLst>
        </pc:spChg>
      </pc:sldChg>
      <pc:sldChg chg="modSp mod">
        <pc:chgData name="Hatlevoll, Barbro" userId="de452275-77fe-45b8-ae8b-11fd0145945e" providerId="ADAL" clId="{E5E9E863-0598-481B-8841-BBDDA3FB130D}" dt="2023-06-05T12:46:02.266" v="711" actId="20577"/>
        <pc:sldMkLst>
          <pc:docMk/>
          <pc:sldMk cId="1598127525" sldId="350"/>
        </pc:sldMkLst>
        <pc:spChg chg="mod">
          <ac:chgData name="Hatlevoll, Barbro" userId="de452275-77fe-45b8-ae8b-11fd0145945e" providerId="ADAL" clId="{E5E9E863-0598-481B-8841-BBDDA3FB130D}" dt="2023-06-05T12:46:02.266" v="711" actId="20577"/>
          <ac:spMkLst>
            <pc:docMk/>
            <pc:sldMk cId="1598127525" sldId="350"/>
            <ac:spMk id="3" creationId="{00000000-0000-0000-0000-000000000000}"/>
          </ac:spMkLst>
        </pc:spChg>
      </pc:sldChg>
      <pc:sldChg chg="modSp mod">
        <pc:chgData name="Hatlevoll, Barbro" userId="de452275-77fe-45b8-ae8b-11fd0145945e" providerId="ADAL" clId="{E5E9E863-0598-481B-8841-BBDDA3FB130D}" dt="2023-06-05T12:48:02.580" v="750" actId="20577"/>
        <pc:sldMkLst>
          <pc:docMk/>
          <pc:sldMk cId="437186396" sldId="352"/>
        </pc:sldMkLst>
        <pc:spChg chg="mod">
          <ac:chgData name="Hatlevoll, Barbro" userId="de452275-77fe-45b8-ae8b-11fd0145945e" providerId="ADAL" clId="{E5E9E863-0598-481B-8841-BBDDA3FB130D}" dt="2023-06-05T12:48:02.580" v="750" actId="20577"/>
          <ac:spMkLst>
            <pc:docMk/>
            <pc:sldMk cId="437186396" sldId="352"/>
            <ac:spMk id="6" creationId="{00000000-0000-0000-0000-000000000000}"/>
          </ac:spMkLst>
        </pc:spChg>
      </pc:sldChg>
      <pc:sldChg chg="modSp mod">
        <pc:chgData name="Hatlevoll, Barbro" userId="de452275-77fe-45b8-ae8b-11fd0145945e" providerId="ADAL" clId="{E5E9E863-0598-481B-8841-BBDDA3FB130D}" dt="2023-06-05T12:48:27.917" v="764" actId="14100"/>
        <pc:sldMkLst>
          <pc:docMk/>
          <pc:sldMk cId="3313075953" sldId="353"/>
        </pc:sldMkLst>
        <pc:spChg chg="mod">
          <ac:chgData name="Hatlevoll, Barbro" userId="de452275-77fe-45b8-ae8b-11fd0145945e" providerId="ADAL" clId="{E5E9E863-0598-481B-8841-BBDDA3FB130D}" dt="2023-06-05T12:48:27.917" v="764" actId="14100"/>
          <ac:spMkLst>
            <pc:docMk/>
            <pc:sldMk cId="3313075953" sldId="353"/>
            <ac:spMk id="4" creationId="{00000000-0000-0000-0000-000000000000}"/>
          </ac:spMkLst>
        </pc:spChg>
      </pc:sldChg>
      <pc:sldChg chg="modSp mod">
        <pc:chgData name="Hatlevoll, Barbro" userId="de452275-77fe-45b8-ae8b-11fd0145945e" providerId="ADAL" clId="{E5E9E863-0598-481B-8841-BBDDA3FB130D}" dt="2023-06-05T13:05:49.901" v="1168" actId="20577"/>
        <pc:sldMkLst>
          <pc:docMk/>
          <pc:sldMk cId="1954964585" sldId="358"/>
        </pc:sldMkLst>
        <pc:spChg chg="mod">
          <ac:chgData name="Hatlevoll, Barbro" userId="de452275-77fe-45b8-ae8b-11fd0145945e" providerId="ADAL" clId="{E5E9E863-0598-481B-8841-BBDDA3FB130D}" dt="2023-06-05T13:05:49.901" v="1168" actId="20577"/>
          <ac:spMkLst>
            <pc:docMk/>
            <pc:sldMk cId="1954964585" sldId="358"/>
            <ac:spMk id="3" creationId="{00000000-0000-0000-0000-000000000000}"/>
          </ac:spMkLst>
        </pc:spChg>
      </pc:sldChg>
      <pc:sldChg chg="modSp mod">
        <pc:chgData name="Hatlevoll, Barbro" userId="de452275-77fe-45b8-ae8b-11fd0145945e" providerId="ADAL" clId="{E5E9E863-0598-481B-8841-BBDDA3FB130D}" dt="2023-06-05T13:56:20.955" v="1609" actId="20577"/>
        <pc:sldMkLst>
          <pc:docMk/>
          <pc:sldMk cId="429701543" sldId="359"/>
        </pc:sldMkLst>
        <pc:spChg chg="mod">
          <ac:chgData name="Hatlevoll, Barbro" userId="de452275-77fe-45b8-ae8b-11fd0145945e" providerId="ADAL" clId="{E5E9E863-0598-481B-8841-BBDDA3FB130D}" dt="2023-06-05T13:56:20.955" v="1609" actId="20577"/>
          <ac:spMkLst>
            <pc:docMk/>
            <pc:sldMk cId="429701543" sldId="359"/>
            <ac:spMk id="4" creationId="{00000000-0000-0000-0000-000000000000}"/>
          </ac:spMkLst>
        </pc:spChg>
      </pc:sldChg>
      <pc:sldChg chg="modSp mod ord modNotesTx">
        <pc:chgData name="Hatlevoll, Barbro" userId="de452275-77fe-45b8-ae8b-11fd0145945e" providerId="ADAL" clId="{E5E9E863-0598-481B-8841-BBDDA3FB130D}" dt="2023-06-05T13:57:18.557" v="1693" actId="20577"/>
        <pc:sldMkLst>
          <pc:docMk/>
          <pc:sldMk cId="1859556176" sldId="360"/>
        </pc:sldMkLst>
        <pc:spChg chg="mod">
          <ac:chgData name="Hatlevoll, Barbro" userId="de452275-77fe-45b8-ae8b-11fd0145945e" providerId="ADAL" clId="{E5E9E863-0598-481B-8841-BBDDA3FB130D}" dt="2023-06-05T13:57:18.557" v="1693" actId="20577"/>
          <ac:spMkLst>
            <pc:docMk/>
            <pc:sldMk cId="1859556176" sldId="360"/>
            <ac:spMk id="4" creationId="{00000000-0000-0000-0000-000000000000}"/>
          </ac:spMkLst>
        </pc:spChg>
      </pc:sldChg>
      <pc:sldChg chg="modSp mod">
        <pc:chgData name="Hatlevoll, Barbro" userId="de452275-77fe-45b8-ae8b-11fd0145945e" providerId="ADAL" clId="{E5E9E863-0598-481B-8841-BBDDA3FB130D}" dt="2023-06-05T13:56:30.761" v="1625" actId="20577"/>
        <pc:sldMkLst>
          <pc:docMk/>
          <pc:sldMk cId="2723920323" sldId="361"/>
        </pc:sldMkLst>
        <pc:spChg chg="mod">
          <ac:chgData name="Hatlevoll, Barbro" userId="de452275-77fe-45b8-ae8b-11fd0145945e" providerId="ADAL" clId="{E5E9E863-0598-481B-8841-BBDDA3FB130D}" dt="2023-06-05T13:56:30.761" v="1625" actId="20577"/>
          <ac:spMkLst>
            <pc:docMk/>
            <pc:sldMk cId="2723920323" sldId="361"/>
            <ac:spMk id="8" creationId="{00000000-0000-0000-0000-000000000000}"/>
          </ac:spMkLst>
        </pc:spChg>
      </pc:sldChg>
      <pc:sldChg chg="modSp mod">
        <pc:chgData name="Hatlevoll, Barbro" userId="de452275-77fe-45b8-ae8b-11fd0145945e" providerId="ADAL" clId="{E5E9E863-0598-481B-8841-BBDDA3FB130D}" dt="2023-06-05T13:56:39.714" v="1641" actId="20577"/>
        <pc:sldMkLst>
          <pc:docMk/>
          <pc:sldMk cId="1005863801" sldId="362"/>
        </pc:sldMkLst>
        <pc:spChg chg="mod">
          <ac:chgData name="Hatlevoll, Barbro" userId="de452275-77fe-45b8-ae8b-11fd0145945e" providerId="ADAL" clId="{E5E9E863-0598-481B-8841-BBDDA3FB130D}" dt="2023-06-05T13:56:39.714" v="1641" actId="20577"/>
          <ac:spMkLst>
            <pc:docMk/>
            <pc:sldMk cId="1005863801" sldId="362"/>
            <ac:spMk id="5" creationId="{00000000-0000-0000-0000-000000000000}"/>
          </ac:spMkLst>
        </pc:spChg>
      </pc:sldChg>
      <pc:sldChg chg="addSp delSp modSp mod modNotesTx">
        <pc:chgData name="Hatlevoll, Barbro" userId="de452275-77fe-45b8-ae8b-11fd0145945e" providerId="ADAL" clId="{E5E9E863-0598-481B-8841-BBDDA3FB130D}" dt="2023-06-05T12:16:05.257" v="297" actId="20577"/>
        <pc:sldMkLst>
          <pc:docMk/>
          <pc:sldMk cId="2402873062" sldId="363"/>
        </pc:sldMkLst>
        <pc:spChg chg="mod">
          <ac:chgData name="Hatlevoll, Barbro" userId="de452275-77fe-45b8-ae8b-11fd0145945e" providerId="ADAL" clId="{E5E9E863-0598-481B-8841-BBDDA3FB130D}" dt="2023-06-05T11:26:13.562" v="1" actId="20577"/>
          <ac:spMkLst>
            <pc:docMk/>
            <pc:sldMk cId="2402873062" sldId="363"/>
            <ac:spMk id="5" creationId="{00000000-0000-0000-0000-000000000000}"/>
          </ac:spMkLst>
        </pc:spChg>
        <pc:graphicFrameChg chg="del">
          <ac:chgData name="Hatlevoll, Barbro" userId="de452275-77fe-45b8-ae8b-11fd0145945e" providerId="ADAL" clId="{E5E9E863-0598-481B-8841-BBDDA3FB130D}" dt="2023-06-05T12:11:55.886" v="2" actId="478"/>
          <ac:graphicFrameMkLst>
            <pc:docMk/>
            <pc:sldMk cId="2402873062" sldId="363"/>
            <ac:graphicFrameMk id="6" creationId="{00000000-0008-0000-0000-000002000000}"/>
          </ac:graphicFrameMkLst>
        </pc:graphicFrameChg>
        <pc:picChg chg="add mod">
          <ac:chgData name="Hatlevoll, Barbro" userId="de452275-77fe-45b8-ae8b-11fd0145945e" providerId="ADAL" clId="{E5E9E863-0598-481B-8841-BBDDA3FB130D}" dt="2023-06-05T12:12:25.187" v="9" actId="14100"/>
          <ac:picMkLst>
            <pc:docMk/>
            <pc:sldMk cId="2402873062" sldId="363"/>
            <ac:picMk id="1026" creationId="{8AA8AA90-82EB-C513-3FB6-243BA8B906DE}"/>
          </ac:picMkLst>
        </pc:picChg>
      </pc:sldChg>
      <pc:sldChg chg="modSp mod">
        <pc:chgData name="Hatlevoll, Barbro" userId="de452275-77fe-45b8-ae8b-11fd0145945e" providerId="ADAL" clId="{E5E9E863-0598-481B-8841-BBDDA3FB130D}" dt="2023-06-05T12:49:55.117" v="832" actId="20577"/>
        <pc:sldMkLst>
          <pc:docMk/>
          <pc:sldMk cId="476695894" sldId="364"/>
        </pc:sldMkLst>
        <pc:spChg chg="mod">
          <ac:chgData name="Hatlevoll, Barbro" userId="de452275-77fe-45b8-ae8b-11fd0145945e" providerId="ADAL" clId="{E5E9E863-0598-481B-8841-BBDDA3FB130D}" dt="2023-06-05T12:49:55.117" v="832" actId="20577"/>
          <ac:spMkLst>
            <pc:docMk/>
            <pc:sldMk cId="476695894" sldId="364"/>
            <ac:spMk id="6" creationId="{00000000-0000-0000-0000-000000000000}"/>
          </ac:spMkLst>
        </pc:spChg>
      </pc:sldChg>
      <pc:sldChg chg="modSp mod">
        <pc:chgData name="Hatlevoll, Barbro" userId="de452275-77fe-45b8-ae8b-11fd0145945e" providerId="ADAL" clId="{E5E9E863-0598-481B-8841-BBDDA3FB130D}" dt="2023-06-05T13:56:10.098" v="1593" actId="20577"/>
        <pc:sldMkLst>
          <pc:docMk/>
          <pc:sldMk cId="955536005" sldId="365"/>
        </pc:sldMkLst>
        <pc:spChg chg="mod">
          <ac:chgData name="Hatlevoll, Barbro" userId="de452275-77fe-45b8-ae8b-11fd0145945e" providerId="ADAL" clId="{E5E9E863-0598-481B-8841-BBDDA3FB130D}" dt="2023-06-05T13:56:10.098" v="1593" actId="20577"/>
          <ac:spMkLst>
            <pc:docMk/>
            <pc:sldMk cId="955536005" sldId="365"/>
            <ac:spMk id="8" creationId="{00000000-0000-0000-0000-000000000000}"/>
          </ac:spMkLst>
        </pc:spChg>
      </pc:sldChg>
      <pc:sldChg chg="modSp mod modNotesTx">
        <pc:chgData name="Hatlevoll, Barbro" userId="de452275-77fe-45b8-ae8b-11fd0145945e" providerId="ADAL" clId="{E5E9E863-0598-481B-8841-BBDDA3FB130D}" dt="2023-06-05T13:13:56.430" v="1332" actId="20577"/>
        <pc:sldMkLst>
          <pc:docMk/>
          <pc:sldMk cId="2354818849" sldId="367"/>
        </pc:sldMkLst>
        <pc:spChg chg="mod">
          <ac:chgData name="Hatlevoll, Barbro" userId="de452275-77fe-45b8-ae8b-11fd0145945e" providerId="ADAL" clId="{E5E9E863-0598-481B-8841-BBDDA3FB130D}" dt="2023-06-05T12:50:39.720" v="847" actId="1076"/>
          <ac:spMkLst>
            <pc:docMk/>
            <pc:sldMk cId="2354818849" sldId="367"/>
            <ac:spMk id="3" creationId="{00000000-0000-0000-0000-000000000000}"/>
          </ac:spMkLst>
        </pc:spChg>
      </pc:sldChg>
      <pc:sldChg chg="del">
        <pc:chgData name="Hatlevoll, Barbro" userId="de452275-77fe-45b8-ae8b-11fd0145945e" providerId="ADAL" clId="{E5E9E863-0598-481B-8841-BBDDA3FB130D}" dt="2023-06-05T12:52:01.998" v="849" actId="47"/>
        <pc:sldMkLst>
          <pc:docMk/>
          <pc:sldMk cId="2869955747" sldId="369"/>
        </pc:sldMkLst>
      </pc:sldChg>
      <pc:sldChg chg="modSp mod">
        <pc:chgData name="Hatlevoll, Barbro" userId="de452275-77fe-45b8-ae8b-11fd0145945e" providerId="ADAL" clId="{E5E9E863-0598-481B-8841-BBDDA3FB130D}" dt="2023-06-05T13:17:44.012" v="1394" actId="20577"/>
        <pc:sldMkLst>
          <pc:docMk/>
          <pc:sldMk cId="1884112477" sldId="371"/>
        </pc:sldMkLst>
        <pc:spChg chg="mod">
          <ac:chgData name="Hatlevoll, Barbro" userId="de452275-77fe-45b8-ae8b-11fd0145945e" providerId="ADAL" clId="{E5E9E863-0598-481B-8841-BBDDA3FB130D}" dt="2023-06-05T13:17:44.012" v="1394" actId="20577"/>
          <ac:spMkLst>
            <pc:docMk/>
            <pc:sldMk cId="1884112477" sldId="371"/>
            <ac:spMk id="3" creationId="{00000000-0000-0000-0000-000000000000}"/>
          </ac:spMkLst>
        </pc:spChg>
        <pc:picChg chg="mod">
          <ac:chgData name="Hatlevoll, Barbro" userId="de452275-77fe-45b8-ae8b-11fd0145945e" providerId="ADAL" clId="{E5E9E863-0598-481B-8841-BBDDA3FB130D}" dt="2023-06-05T13:17:34.194" v="1393" actId="1076"/>
          <ac:picMkLst>
            <pc:docMk/>
            <pc:sldMk cId="1884112477" sldId="371"/>
            <ac:picMk id="6" creationId="{00000000-0000-0000-0000-000000000000}"/>
          </ac:picMkLst>
        </pc:picChg>
      </pc:sldChg>
      <pc:sldChg chg="addSp delSp modSp new mod modClrScheme chgLayout">
        <pc:chgData name="Hatlevoll, Barbro" userId="de452275-77fe-45b8-ae8b-11fd0145945e" providerId="ADAL" clId="{E5E9E863-0598-481B-8841-BBDDA3FB130D}" dt="2023-06-05T13:52:19.499" v="1555" actId="20577"/>
        <pc:sldMkLst>
          <pc:docMk/>
          <pc:sldMk cId="3220444091" sldId="372"/>
        </pc:sldMkLst>
        <pc:spChg chg="del mod ord">
          <ac:chgData name="Hatlevoll, Barbro" userId="de452275-77fe-45b8-ae8b-11fd0145945e" providerId="ADAL" clId="{E5E9E863-0598-481B-8841-BBDDA3FB130D}" dt="2023-06-05T13:36:08.625" v="1396" actId="700"/>
          <ac:spMkLst>
            <pc:docMk/>
            <pc:sldMk cId="3220444091" sldId="372"/>
            <ac:spMk id="2" creationId="{75FF9B3D-D565-32DD-32F3-9A37BFBDE9C9}"/>
          </ac:spMkLst>
        </pc:spChg>
        <pc:spChg chg="del mod ord">
          <ac:chgData name="Hatlevoll, Barbro" userId="de452275-77fe-45b8-ae8b-11fd0145945e" providerId="ADAL" clId="{E5E9E863-0598-481B-8841-BBDDA3FB130D}" dt="2023-06-05T13:36:08.625" v="1396" actId="700"/>
          <ac:spMkLst>
            <pc:docMk/>
            <pc:sldMk cId="3220444091" sldId="372"/>
            <ac:spMk id="3" creationId="{7648DD5F-5292-D698-8F23-10F2EB23001F}"/>
          </ac:spMkLst>
        </pc:spChg>
        <pc:spChg chg="del">
          <ac:chgData name="Hatlevoll, Barbro" userId="de452275-77fe-45b8-ae8b-11fd0145945e" providerId="ADAL" clId="{E5E9E863-0598-481B-8841-BBDDA3FB130D}" dt="2023-06-05T13:36:08.625" v="1396" actId="700"/>
          <ac:spMkLst>
            <pc:docMk/>
            <pc:sldMk cId="3220444091" sldId="372"/>
            <ac:spMk id="4" creationId="{7947D623-D57E-3846-02AA-6F71FB0323A7}"/>
          </ac:spMkLst>
        </pc:spChg>
        <pc:spChg chg="add del mod ord">
          <ac:chgData name="Hatlevoll, Barbro" userId="de452275-77fe-45b8-ae8b-11fd0145945e" providerId="ADAL" clId="{E5E9E863-0598-481B-8841-BBDDA3FB130D}" dt="2023-06-05T13:36:13.522" v="1397"/>
          <ac:spMkLst>
            <pc:docMk/>
            <pc:sldMk cId="3220444091" sldId="372"/>
            <ac:spMk id="5" creationId="{F476F268-482F-7C81-6B7B-78027054F741}"/>
          </ac:spMkLst>
        </pc:spChg>
        <pc:spChg chg="add mod ord">
          <ac:chgData name="Hatlevoll, Barbro" userId="de452275-77fe-45b8-ae8b-11fd0145945e" providerId="ADAL" clId="{E5E9E863-0598-481B-8841-BBDDA3FB130D}" dt="2023-06-05T13:52:19.499" v="1555" actId="20577"/>
          <ac:spMkLst>
            <pc:docMk/>
            <pc:sldMk cId="3220444091" sldId="372"/>
            <ac:spMk id="6" creationId="{BA6690D8-8D40-81C1-6042-3D8B63A8F7DC}"/>
          </ac:spMkLst>
        </pc:spChg>
        <pc:spChg chg="add mod">
          <ac:chgData name="Hatlevoll, Barbro" userId="de452275-77fe-45b8-ae8b-11fd0145945e" providerId="ADAL" clId="{E5E9E863-0598-481B-8841-BBDDA3FB130D}" dt="2023-06-05T13:36:13.522" v="1397"/>
          <ac:spMkLst>
            <pc:docMk/>
            <pc:sldMk cId="3220444091" sldId="372"/>
            <ac:spMk id="7" creationId="{FB28A85E-59F7-EDC3-EA18-CFC3CA381A1C}"/>
          </ac:spMkLst>
        </pc:spChg>
      </pc:sldChg>
      <pc:sldChg chg="addSp delSp modSp new del mod">
        <pc:chgData name="Hatlevoll, Barbro" userId="de452275-77fe-45b8-ae8b-11fd0145945e" providerId="ADAL" clId="{E5E9E863-0598-481B-8841-BBDDA3FB130D}" dt="2023-06-05T13:59:16.627" v="1714" actId="680"/>
        <pc:sldMkLst>
          <pc:docMk/>
          <pc:sldMk cId="821835153" sldId="373"/>
        </pc:sldMkLst>
        <pc:spChg chg="add del">
          <ac:chgData name="Hatlevoll, Barbro" userId="de452275-77fe-45b8-ae8b-11fd0145945e" providerId="ADAL" clId="{E5E9E863-0598-481B-8841-BBDDA3FB130D}" dt="2023-06-05T13:59:15.729" v="1713" actId="478"/>
          <ac:spMkLst>
            <pc:docMk/>
            <pc:sldMk cId="821835153" sldId="373"/>
            <ac:spMk id="2" creationId="{E9BC0C83-3C52-69F8-0477-A74304B995AB}"/>
          </ac:spMkLst>
        </pc:spChg>
        <pc:spChg chg="mod">
          <ac:chgData name="Hatlevoll, Barbro" userId="de452275-77fe-45b8-ae8b-11fd0145945e" providerId="ADAL" clId="{E5E9E863-0598-481B-8841-BBDDA3FB130D}" dt="2023-06-05T13:59:13.541" v="1711"/>
          <ac:spMkLst>
            <pc:docMk/>
            <pc:sldMk cId="821835153" sldId="373"/>
            <ac:spMk id="3" creationId="{FFF18825-CE26-0E40-891F-089B92D10617}"/>
          </ac:spMkLst>
        </pc:spChg>
        <pc:spChg chg="add del mod">
          <ac:chgData name="Hatlevoll, Barbro" userId="de452275-77fe-45b8-ae8b-11fd0145945e" providerId="ADAL" clId="{E5E9E863-0598-481B-8841-BBDDA3FB130D}" dt="2023-06-05T13:59:14.867" v="1712"/>
          <ac:spMkLst>
            <pc:docMk/>
            <pc:sldMk cId="821835153" sldId="373"/>
            <ac:spMk id="4" creationId="{412F99C2-4525-D932-6D20-C75D83F854DE}"/>
          </ac:spMkLst>
        </pc:spChg>
      </pc:sldChg>
      <pc:sldChg chg="addSp delSp modSp new mod">
        <pc:chgData name="Hatlevoll, Barbro" userId="de452275-77fe-45b8-ae8b-11fd0145945e" providerId="ADAL" clId="{E5E9E863-0598-481B-8841-BBDDA3FB130D}" dt="2023-06-05T14:09:29.380" v="2189" actId="20577"/>
        <pc:sldMkLst>
          <pc:docMk/>
          <pc:sldMk cId="3487741747" sldId="373"/>
        </pc:sldMkLst>
        <pc:spChg chg="del">
          <ac:chgData name="Hatlevoll, Barbro" userId="de452275-77fe-45b8-ae8b-11fd0145945e" providerId="ADAL" clId="{E5E9E863-0598-481B-8841-BBDDA3FB130D}" dt="2023-06-05T13:59:42.349" v="1716" actId="478"/>
          <ac:spMkLst>
            <pc:docMk/>
            <pc:sldMk cId="3487741747" sldId="373"/>
            <ac:spMk id="2" creationId="{033FF2F8-033C-EA44-1A98-751410BC5A1F}"/>
          </ac:spMkLst>
        </pc:spChg>
        <pc:spChg chg="mod">
          <ac:chgData name="Hatlevoll, Barbro" userId="de452275-77fe-45b8-ae8b-11fd0145945e" providerId="ADAL" clId="{E5E9E863-0598-481B-8841-BBDDA3FB130D}" dt="2023-06-05T14:09:29.380" v="2189" actId="20577"/>
          <ac:spMkLst>
            <pc:docMk/>
            <pc:sldMk cId="3487741747" sldId="373"/>
            <ac:spMk id="3" creationId="{6054AE3D-75C8-D8F9-3671-76734735D42F}"/>
          </ac:spMkLst>
        </pc:spChg>
        <pc:spChg chg="add del">
          <ac:chgData name="Hatlevoll, Barbro" userId="de452275-77fe-45b8-ae8b-11fd0145945e" providerId="ADAL" clId="{E5E9E863-0598-481B-8841-BBDDA3FB130D}" dt="2023-06-05T13:59:45.083" v="1718" actId="22"/>
          <ac:spMkLst>
            <pc:docMk/>
            <pc:sldMk cId="3487741747" sldId="373"/>
            <ac:spMk id="5" creationId="{C0489B45-0291-6BE1-F3A4-7EF9CA275F32}"/>
          </ac:spMkLst>
        </pc:spChg>
        <pc:spChg chg="add mod">
          <ac:chgData name="Hatlevoll, Barbro" userId="de452275-77fe-45b8-ae8b-11fd0145945e" providerId="ADAL" clId="{E5E9E863-0598-481B-8841-BBDDA3FB130D}" dt="2023-06-05T14:06:26.080" v="2033" actId="20577"/>
          <ac:spMkLst>
            <pc:docMk/>
            <pc:sldMk cId="3487741747" sldId="373"/>
            <ac:spMk id="6" creationId="{B1312D2F-2DFF-921A-FB5D-51E3BB4C880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C105D7D-61E2-424D-B5A4-EB526FA7014C}" type="datetimeFigureOut">
              <a:rPr lang="nb-NO" smtClean="0"/>
              <a:t>05.06.2023</a:t>
            </a:fld>
            <a:endParaRPr lang="nb-NO"/>
          </a:p>
        </p:txBody>
      </p:sp>
      <p:sp>
        <p:nvSpPr>
          <p:cNvPr id="4" name="Plassholder for lysbilde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D386C33-D594-4173-925E-6604AB04A668}" type="slidenum">
              <a:rPr lang="nb-NO" smtClean="0"/>
              <a:t>‹#›</a:t>
            </a:fld>
            <a:endParaRPr lang="nb-NO"/>
          </a:p>
        </p:txBody>
      </p:sp>
    </p:spTree>
    <p:extLst>
      <p:ext uri="{BB962C8B-B14F-4D97-AF65-F5344CB8AC3E}">
        <p14:creationId xmlns:p14="http://schemas.microsoft.com/office/powerpoint/2010/main" val="55526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kern="1200" dirty="0">
                <a:solidFill>
                  <a:schemeClr val="tx1"/>
                </a:solidFill>
                <a:effectLst/>
                <a:latin typeface="+mn-lt"/>
                <a:ea typeface="+mn-ea"/>
                <a:cs typeface="+mn-cs"/>
              </a:rPr>
              <a:t>Dette er foiler som kan brukes i forbindelse med kurs eller møter om brannsikkerhet for risikoutsatte grupper.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Tilpass og suppler etter eget behov med logo, egne bilder mv.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Foilene er særlig spisset mot kursing av helsepersonell som jobber i hjemmebaserte tjenester, men de kan enkelt tilpasses andre formål og målgrupper.</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Anbefal gjerne kursdeltakere om å gjennomgå opplæringsopplegget fra Helsedirektoratet og DSB før kurset (e-læringskurset </a:t>
            </a:r>
            <a:r>
              <a:rPr lang="nb-NO" sz="1200" i="1" kern="1200" dirty="0">
                <a:solidFill>
                  <a:schemeClr val="tx1"/>
                </a:solidFill>
                <a:effectLst/>
                <a:latin typeface="+mn-lt"/>
                <a:ea typeface="+mn-ea"/>
                <a:cs typeface="+mn-cs"/>
              </a:rPr>
              <a:t>Livsviktig samarbeid</a:t>
            </a:r>
            <a:r>
              <a:rPr lang="nb-NO" sz="1200" kern="1200" dirty="0">
                <a:solidFill>
                  <a:schemeClr val="tx1"/>
                </a:solidFill>
                <a:effectLst/>
                <a:latin typeface="+mn-lt"/>
                <a:ea typeface="+mn-ea"/>
                <a:cs typeface="+mn-cs"/>
              </a:rPr>
              <a:t> og filmen </a:t>
            </a:r>
            <a:r>
              <a:rPr lang="nb-NO" sz="1200" i="1" kern="1200" dirty="0">
                <a:solidFill>
                  <a:schemeClr val="tx1"/>
                </a:solidFill>
                <a:effectLst/>
                <a:latin typeface="+mn-lt"/>
                <a:ea typeface="+mn-ea"/>
                <a:cs typeface="+mn-cs"/>
              </a:rPr>
              <a:t>En dag i din uniform</a:t>
            </a:r>
            <a:r>
              <a:rPr lang="nb-NO"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nb-NO" u="none" baseline="0" dirty="0"/>
              <a:t>Opplæringsopplegget og annen informasjon finner du her: https://www.livsviktigsamarbeid.no/ </a:t>
            </a:r>
            <a:endParaRPr lang="nb-NO" u="none"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a:t>
            </a:fld>
            <a:endParaRPr lang="nb-NO" dirty="0"/>
          </a:p>
        </p:txBody>
      </p:sp>
    </p:spTree>
    <p:extLst>
      <p:ext uri="{BB962C8B-B14F-4D97-AF65-F5344CB8AC3E}">
        <p14:creationId xmlns:p14="http://schemas.microsoft.com/office/powerpoint/2010/main" val="125436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386C33-D594-4173-925E-6604AB04A668}" type="slidenum">
              <a:rPr lang="nb-NO" smtClean="0"/>
              <a:t>10</a:t>
            </a:fld>
            <a:endParaRPr lang="nb-NO"/>
          </a:p>
        </p:txBody>
      </p:sp>
    </p:spTree>
    <p:extLst>
      <p:ext uri="{BB962C8B-B14F-4D97-AF65-F5344CB8AC3E}">
        <p14:creationId xmlns:p14="http://schemas.microsoft.com/office/powerpoint/2010/main" val="364215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aseline="0" dirty="0"/>
              <a:t>Se disse utviklingstrekkene i sammenheng med kjente risikofaktorer. </a:t>
            </a:r>
          </a:p>
          <a:p>
            <a:pPr marL="0" indent="0">
              <a:buFont typeface="Arial" panose="020B0604020202020204" pitchFamily="34" charset="0"/>
              <a:buNone/>
            </a:pPr>
            <a:endParaRPr lang="nb-NO" baseline="0"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11</a:t>
            </a:fld>
            <a:endParaRPr lang="nb-NO"/>
          </a:p>
        </p:txBody>
      </p:sp>
    </p:spTree>
    <p:extLst>
      <p:ext uri="{BB962C8B-B14F-4D97-AF65-F5344CB8AC3E}">
        <p14:creationId xmlns:p14="http://schemas.microsoft.com/office/powerpoint/2010/main" val="63289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2628" indent="-342900"/>
            <a:r>
              <a:rPr lang="nb-NO" sz="2400" dirty="0"/>
              <a:t>Det skal være minst én detektor eller røykvarsler i hver etasje</a:t>
            </a:r>
          </a:p>
          <a:p>
            <a:pPr marL="452628" indent="-342900"/>
            <a:r>
              <a:rPr lang="nb-NO" sz="2400" dirty="0"/>
              <a:t>Boliger og fritidsboliger er utstyrt med minst ett av følgende slokkeutstyr som kan brukes i alle rom:</a:t>
            </a:r>
          </a:p>
          <a:p>
            <a:pPr marL="281178" indent="-171450">
              <a:buFont typeface="Arial" panose="020B0604020202020204" pitchFamily="34" charset="0"/>
              <a:buChar char="•"/>
            </a:pPr>
            <a:r>
              <a:rPr lang="nb-NO" dirty="0"/>
              <a:t>brannslange tilkoblet vannforsyningsnett</a:t>
            </a:r>
          </a:p>
          <a:p>
            <a:pPr marL="281178" indent="-171450">
              <a:buFont typeface="Arial" panose="020B0604020202020204" pitchFamily="34" charset="0"/>
              <a:buChar char="•"/>
            </a:pPr>
            <a:r>
              <a:rPr lang="nb-NO" dirty="0"/>
              <a:t>pulverapparat på minst 6 kg med ABC-pulver</a:t>
            </a:r>
          </a:p>
          <a:p>
            <a:pPr marL="281178" indent="-171450">
              <a:buFont typeface="Arial" panose="020B0604020202020204" pitchFamily="34" charset="0"/>
              <a:buChar char="•"/>
            </a:pPr>
            <a:r>
              <a:rPr lang="nb-NO" dirty="0"/>
              <a:t>skum- eller vannapparat på minst 9 liter eller 6 liter med effektivitetsklasse på minst 21A</a:t>
            </a:r>
          </a:p>
          <a:p>
            <a:pPr marL="281178" indent="-171450">
              <a:buFont typeface="Arial" panose="020B0604020202020204" pitchFamily="34" charset="0"/>
              <a:buChar char="•"/>
            </a:pPr>
            <a:r>
              <a:rPr lang="nb-NO" dirty="0"/>
              <a:t>annet manuelt slokkeutstyr med tilsvarende slokkekapasitet</a:t>
            </a:r>
          </a:p>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12</a:t>
            </a:fld>
            <a:endParaRPr lang="nb-NO"/>
          </a:p>
        </p:txBody>
      </p:sp>
    </p:spTree>
    <p:extLst>
      <p:ext uri="{BB962C8B-B14F-4D97-AF65-F5344CB8AC3E}">
        <p14:creationId xmlns:p14="http://schemas.microsoft.com/office/powerpoint/2010/main" val="56616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13</a:t>
            </a:fld>
            <a:endParaRPr lang="nb-NO"/>
          </a:p>
        </p:txBody>
      </p:sp>
    </p:spTree>
    <p:extLst>
      <p:ext uri="{BB962C8B-B14F-4D97-AF65-F5344CB8AC3E}">
        <p14:creationId xmlns:p14="http://schemas.microsoft.com/office/powerpoint/2010/main" val="345492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Mer</a:t>
            </a:r>
            <a:r>
              <a:rPr lang="nb-NO" baseline="0" dirty="0"/>
              <a:t> informasjon</a:t>
            </a:r>
            <a:r>
              <a:rPr lang="nb-NO" dirty="0"/>
              <a:t>:</a:t>
            </a:r>
            <a:r>
              <a:rPr lang="nb-NO" baseline="0" dirty="0"/>
              <a:t> Veileder</a:t>
            </a:r>
            <a:r>
              <a:rPr lang="nb-NO" dirty="0"/>
              <a:t> fra</a:t>
            </a:r>
            <a:r>
              <a:rPr lang="nb-NO" baseline="0" dirty="0"/>
              <a:t> </a:t>
            </a:r>
            <a:r>
              <a:rPr lang="nb-NO" dirty="0"/>
              <a:t>Helsedirektoratet og DSB «Samarbeid mellom kommunale tjenesteytere om brannsikkerhet for risikoutsatte grupper» (2017) s. 21 og 22 </a:t>
            </a:r>
          </a:p>
        </p:txBody>
      </p:sp>
      <p:sp>
        <p:nvSpPr>
          <p:cNvPr id="4" name="Plassholder for lysbildenummer 3"/>
          <p:cNvSpPr>
            <a:spLocks noGrp="1"/>
          </p:cNvSpPr>
          <p:nvPr>
            <p:ph type="sldNum" sz="quarter" idx="10"/>
          </p:nvPr>
        </p:nvSpPr>
        <p:spPr/>
        <p:txBody>
          <a:bodyPr/>
          <a:lstStyle/>
          <a:p>
            <a:fld id="{7D386C33-D594-4173-925E-6604AB04A668}" type="slidenum">
              <a:rPr lang="nb-NO" smtClean="0"/>
              <a:t>14</a:t>
            </a:fld>
            <a:endParaRPr lang="nb-NO"/>
          </a:p>
        </p:txBody>
      </p:sp>
    </p:spTree>
    <p:extLst>
      <p:ext uri="{BB962C8B-B14F-4D97-AF65-F5344CB8AC3E}">
        <p14:creationId xmlns:p14="http://schemas.microsoft.com/office/powerpoint/2010/main" val="724081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15</a:t>
            </a:fld>
            <a:endParaRPr lang="nb-NO"/>
          </a:p>
        </p:txBody>
      </p:sp>
    </p:spTree>
    <p:extLst>
      <p:ext uri="{BB962C8B-B14F-4D97-AF65-F5344CB8AC3E}">
        <p14:creationId xmlns:p14="http://schemas.microsoft.com/office/powerpoint/2010/main" val="120659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16</a:t>
            </a:fld>
            <a:endParaRPr lang="nb-NO"/>
          </a:p>
        </p:txBody>
      </p:sp>
    </p:spTree>
    <p:extLst>
      <p:ext uri="{BB962C8B-B14F-4D97-AF65-F5344CB8AC3E}">
        <p14:creationId xmlns:p14="http://schemas.microsoft.com/office/powerpoint/2010/main" val="2398846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Snakk også med brukeren om varsling og deres daglige gjøremål. Dette kan være matlaging og brannsikkerhet på kjøkkenet, trygg bruk av elektriske produkter, røyking og levende lys.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Husk at samtalen må tilpasses den enkelte bruker. </a:t>
            </a:r>
            <a:endParaRPr lang="nb-NO" b="0" dirty="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17</a:t>
            </a:fld>
            <a:endParaRPr lang="nb-NO"/>
          </a:p>
        </p:txBody>
      </p:sp>
    </p:spTree>
    <p:extLst>
      <p:ext uri="{BB962C8B-B14F-4D97-AF65-F5344CB8AC3E}">
        <p14:creationId xmlns:p14="http://schemas.microsoft.com/office/powerpoint/2010/main" val="4237981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b="0" i="0" kern="1200">
                <a:solidFill>
                  <a:schemeClr val="tx1"/>
                </a:solidFill>
                <a:effectLst/>
                <a:latin typeface="+mn-lt"/>
                <a:ea typeface="+mn-ea"/>
                <a:cs typeface="+mn-cs"/>
              </a:rPr>
              <a:t>Flere råd:</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Mange boligbranner starter på komfyren som et resultat av tørrkoking og for høy temperatur på kokeplatene. Komfyren bør aldri overlates til seg selv når den er i bruk. Ved å installere komfyrvakt kan du redusere risikoen for komfyrbrann.</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Ved bruk av elektriske ovner, må disse plasseres i god avstand fra gardiner og andre møbler. De må ikke tildekkes med tøy. Støv som samler seg på ovnen kan ta fyr.</a:t>
            </a:r>
            <a:r>
              <a:rPr lang="nb-NO" sz="1200" b="0" i="0" kern="1200" baseline="0">
                <a:solidFill>
                  <a:schemeClr val="tx1"/>
                </a:solidFill>
                <a:effectLst/>
                <a:latin typeface="+mn-lt"/>
                <a:ea typeface="+mn-ea"/>
                <a:cs typeface="+mn-cs"/>
              </a:rPr>
              <a:t> T</a:t>
            </a:r>
            <a:r>
              <a:rPr lang="nb-NO" sz="1200" b="0" i="0" kern="1200">
                <a:solidFill>
                  <a:schemeClr val="tx1"/>
                </a:solidFill>
                <a:effectLst/>
                <a:latin typeface="+mn-lt"/>
                <a:ea typeface="+mn-ea"/>
                <a:cs typeface="+mn-cs"/>
              </a:rPr>
              <a:t>ørk derfor av ovnen regelmessig.</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Vær til stede når du vasker tøy i vaskemaskin eller bruker tørketrommel. Tøm alltid lofilteret i tørketrommelen før bruk. Tette lofiltre i tørketrommel kan føre til høy varmeutvikling og brann. Ikke la maskinene stå på når du går og legger deg. </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Ikke belast skjøteledningen mer enn 1000 watt. Det er apparater som for eksempel panelovner og hvitevarer. Disse trekker mye strøm og kan føre til at skjøteledningen blir varm, og sannsynligheten for at det kan ta fyr blir større. Disse apparatene bør kobles rett i veggen.</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Ikke seriekoble skjøteledninger.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Ikke la ledningen ligge i dørsprekker eller andre steder hvor den kan bli skadet eller samle støv. Støv i skjøteledningen kan øke temperaturen i ledningen og kontakten, noe som igjen kan føre til brann.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Unngå å bruke for lange skjøteledninger (ledningskveiler). Ledninger som ligger i kveil kan bli varme.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a:solidFill>
                  <a:schemeClr val="tx1"/>
                </a:solidFill>
                <a:effectLst/>
                <a:latin typeface="+mn-lt"/>
                <a:ea typeface="+mn-ea"/>
                <a:cs typeface="+mn-cs"/>
              </a:rPr>
              <a:t>Kast skjøteledningen hvis den blir skadet eller bærer preg av aldring. Tegn på dette kan være sprø, misfarget plast eller gnister fra støpsel.</a:t>
            </a: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18</a:t>
            </a:fld>
            <a:endParaRPr lang="nb-NO"/>
          </a:p>
        </p:txBody>
      </p:sp>
    </p:spTree>
    <p:extLst>
      <p:ext uri="{BB962C8B-B14F-4D97-AF65-F5344CB8AC3E}">
        <p14:creationId xmlns:p14="http://schemas.microsoft.com/office/powerpoint/2010/main" val="89473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Andre tiltak: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Tilpasset informasjon (ulike språk, riktig nivå mv.)</a:t>
            </a:r>
            <a:endParaRPr lang="nb-NO"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Trygghetsalarm koblet til røykvarsler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Røykvarsler koplet til alarmsentral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aseline="0" dirty="0"/>
              <a:t>T</a:t>
            </a:r>
            <a:r>
              <a:rPr lang="nb-NO" dirty="0"/>
              <a:t>idsbryter som slår av strømmen etter angitt tid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Brannteppe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Tilpasset</a:t>
            </a:r>
            <a:r>
              <a:rPr lang="nb-NO" baseline="0" dirty="0"/>
              <a:t> slokkeutstyr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Elektriske lys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Flammehemmende sengetøy og klær</a:t>
            </a:r>
          </a:p>
          <a:p>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Hvis bruker ikke er i stand til å sørge for nødvendige hjelpemidler og ikke har pårørende som kan hjelpe, skal kommunen sørge for formidling av nødvendige hjelpemidler og for å tilrettelegge miljøet rundt vedkommende.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Det finnes låne- og tilskuddsordninger både fra Hjelpemiddelsentralen</a:t>
            </a:r>
            <a:r>
              <a:rPr lang="nb-NO" sz="1200" b="0" kern="1200" baseline="0" dirty="0">
                <a:solidFill>
                  <a:schemeClr val="tx1"/>
                </a:solidFill>
                <a:effectLst/>
                <a:latin typeface="+mn-lt"/>
                <a:ea typeface="+mn-ea"/>
                <a:cs typeface="+mn-cs"/>
              </a:rPr>
              <a:t> og kommunen som gjør at personer kan få tilpasset boligen sin slik at de kan bli boende hjemme.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kern="1200" dirty="0">
                <a:solidFill>
                  <a:schemeClr val="tx1"/>
                </a:solidFill>
                <a:effectLst/>
                <a:latin typeface="+mn-lt"/>
                <a:ea typeface="+mn-ea"/>
                <a:cs typeface="+mn-cs"/>
              </a:rPr>
              <a:t>Se</a:t>
            </a:r>
            <a:r>
              <a:rPr lang="nb-NO" sz="1200" b="0" kern="1200" baseline="0" dirty="0">
                <a:solidFill>
                  <a:schemeClr val="tx1"/>
                </a:solidFill>
                <a:effectLst/>
                <a:latin typeface="+mn-lt"/>
                <a:ea typeface="+mn-ea"/>
                <a:cs typeface="+mn-cs"/>
              </a:rPr>
              <a:t> også: </a:t>
            </a:r>
            <a:r>
              <a:rPr lang="nb-NO" sz="1200" b="0" kern="1200" dirty="0">
                <a:solidFill>
                  <a:schemeClr val="tx1"/>
                </a:solidFill>
                <a:effectLst/>
                <a:latin typeface="+mn-lt"/>
                <a:ea typeface="+mn-ea"/>
                <a:cs typeface="+mn-cs"/>
              </a:rPr>
              <a:t>E-læringskurs om samarbeid helse-brann fra DSB og Helsedirektoratet.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19</a:t>
            </a:fld>
            <a:endParaRPr lang="nb-NO"/>
          </a:p>
        </p:txBody>
      </p:sp>
    </p:spTree>
    <p:extLst>
      <p:ext uri="{BB962C8B-B14F-4D97-AF65-F5344CB8AC3E}">
        <p14:creationId xmlns:p14="http://schemas.microsoft.com/office/powerpoint/2010/main" val="413747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Forslag</a:t>
            </a:r>
            <a:r>
              <a:rPr lang="nb-NO" baseline="0" dirty="0"/>
              <a:t> til kursinnhold</a:t>
            </a: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a:t>
            </a:fld>
            <a:endParaRPr lang="nb-NO" dirty="0"/>
          </a:p>
        </p:txBody>
      </p:sp>
    </p:spTree>
    <p:extLst>
      <p:ext uri="{BB962C8B-B14F-4D97-AF65-F5344CB8AC3E}">
        <p14:creationId xmlns:p14="http://schemas.microsoft.com/office/powerpoint/2010/main" val="1458184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D386C33-D594-4173-925E-6604AB04A668}" type="slidenum">
              <a:rPr lang="nb-NO" smtClean="0"/>
              <a:t>20</a:t>
            </a:fld>
            <a:endParaRPr lang="nb-NO"/>
          </a:p>
        </p:txBody>
      </p:sp>
    </p:spTree>
    <p:extLst>
      <p:ext uri="{BB962C8B-B14F-4D97-AF65-F5344CB8AC3E}">
        <p14:creationId xmlns:p14="http://schemas.microsoft.com/office/powerpoint/2010/main" val="287328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21</a:t>
            </a:fld>
            <a:endParaRPr lang="nb-NO"/>
          </a:p>
        </p:txBody>
      </p:sp>
    </p:spTree>
    <p:extLst>
      <p:ext uri="{BB962C8B-B14F-4D97-AF65-F5344CB8AC3E}">
        <p14:creationId xmlns:p14="http://schemas.microsoft.com/office/powerpoint/2010/main" val="3881260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Pårørende har ikke ansvar etter lover og regler, men det er viktig å melde fra til pårørende om bekymringer for brannsikkerhet.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Pårørende er en viktig ressurs, men ikke alle brukere har pårørende.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kern="1200" dirty="0">
                <a:solidFill>
                  <a:schemeClr val="tx1"/>
                </a:solidFill>
                <a:effectLst/>
                <a:latin typeface="+mn-lt"/>
                <a:ea typeface="+mn-ea"/>
                <a:cs typeface="+mn-cs"/>
              </a:rPr>
              <a:t>Se</a:t>
            </a:r>
            <a:r>
              <a:rPr lang="nb-NO" sz="1200" b="0" kern="1200" baseline="0" dirty="0">
                <a:solidFill>
                  <a:schemeClr val="tx1"/>
                </a:solidFill>
                <a:effectLst/>
                <a:latin typeface="+mn-lt"/>
                <a:ea typeface="+mn-ea"/>
                <a:cs typeface="+mn-cs"/>
              </a:rPr>
              <a:t> også</a:t>
            </a:r>
            <a:r>
              <a:rPr lang="nb-NO" sz="1200" b="0" kern="1200" dirty="0">
                <a:solidFill>
                  <a:schemeClr val="tx1"/>
                </a:solidFill>
                <a:effectLst/>
                <a:latin typeface="+mn-lt"/>
                <a:ea typeface="+mn-ea"/>
                <a:cs typeface="+mn-cs"/>
              </a:rPr>
              <a:t>: E-læringskurs om</a:t>
            </a:r>
            <a:r>
              <a:rPr lang="nb-NO" sz="1200" b="0" kern="1200" baseline="0" dirty="0">
                <a:solidFill>
                  <a:schemeClr val="tx1"/>
                </a:solidFill>
                <a:effectLst/>
                <a:latin typeface="+mn-lt"/>
                <a:ea typeface="+mn-ea"/>
                <a:cs typeface="+mn-cs"/>
              </a:rPr>
              <a:t> samarbeid helse-brann</a:t>
            </a:r>
            <a:r>
              <a:rPr lang="nb-NO" sz="1200" b="0" kern="1200" dirty="0">
                <a:solidFill>
                  <a:schemeClr val="tx1"/>
                </a:solidFill>
                <a:effectLst/>
                <a:latin typeface="+mn-lt"/>
                <a:ea typeface="+mn-ea"/>
                <a:cs typeface="+mn-cs"/>
              </a:rPr>
              <a:t> fra DSB og Helsedirektoratet.</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22</a:t>
            </a:fld>
            <a:endParaRPr lang="nb-NO"/>
          </a:p>
        </p:txBody>
      </p:sp>
    </p:spTree>
    <p:extLst>
      <p:ext uri="{BB962C8B-B14F-4D97-AF65-F5344CB8AC3E}">
        <p14:creationId xmlns:p14="http://schemas.microsoft.com/office/powerpoint/2010/main" val="48574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23</a:t>
            </a:fld>
            <a:endParaRPr lang="nb-NO"/>
          </a:p>
        </p:txBody>
      </p:sp>
    </p:spTree>
    <p:extLst>
      <p:ext uri="{BB962C8B-B14F-4D97-AF65-F5344CB8AC3E}">
        <p14:creationId xmlns:p14="http://schemas.microsoft.com/office/powerpoint/2010/main" val="2531670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24</a:t>
            </a:fld>
            <a:endParaRPr lang="nb-NO"/>
          </a:p>
        </p:txBody>
      </p:sp>
    </p:spTree>
    <p:extLst>
      <p:ext uri="{BB962C8B-B14F-4D97-AF65-F5344CB8AC3E}">
        <p14:creationId xmlns:p14="http://schemas.microsoft.com/office/powerpoint/2010/main" val="1440825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0" kern="1200" dirty="0">
                <a:solidFill>
                  <a:schemeClr val="tx1"/>
                </a:solidFill>
                <a:effectLst/>
                <a:latin typeface="+mn-lt"/>
                <a:ea typeface="+mn-ea"/>
                <a:cs typeface="+mn-cs"/>
              </a:rPr>
              <a:t>Bruker selv og deres pårørende er også en viktig ressurs i brannsikkerhetsarbeidet</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Samarbeid med aktører utenfor den kommunale forvaltningen kan</a:t>
            </a:r>
            <a:r>
              <a:rPr lang="nb-NO" sz="1200" b="0" kern="1200" baseline="0" dirty="0">
                <a:solidFill>
                  <a:schemeClr val="tx1"/>
                </a:solidFill>
                <a:effectLst/>
                <a:latin typeface="+mn-lt"/>
                <a:ea typeface="+mn-ea"/>
                <a:cs typeface="+mn-cs"/>
              </a:rPr>
              <a:t> også </a:t>
            </a:r>
            <a:r>
              <a:rPr lang="nb-NO" sz="1200" b="0" kern="1200" dirty="0">
                <a:solidFill>
                  <a:schemeClr val="tx1"/>
                </a:solidFill>
                <a:effectLst/>
                <a:latin typeface="+mn-lt"/>
                <a:ea typeface="+mn-ea"/>
                <a:cs typeface="+mn-cs"/>
              </a:rPr>
              <a:t>forsterke innsatsen,</a:t>
            </a:r>
            <a:r>
              <a:rPr lang="nb-NO" sz="1200" b="0" kern="1200" baseline="0" dirty="0">
                <a:solidFill>
                  <a:schemeClr val="tx1"/>
                </a:solidFill>
                <a:effectLst/>
                <a:latin typeface="+mn-lt"/>
                <a:ea typeface="+mn-ea"/>
                <a:cs typeface="+mn-cs"/>
              </a:rPr>
              <a:t> f.eks. f</a:t>
            </a:r>
            <a:r>
              <a:rPr lang="nb-NO" sz="1200" b="0" kern="1200" dirty="0">
                <a:solidFill>
                  <a:schemeClr val="tx1"/>
                </a:solidFill>
                <a:effectLst/>
                <a:latin typeface="+mn-lt"/>
                <a:ea typeface="+mn-ea"/>
                <a:cs typeface="+mn-cs"/>
              </a:rPr>
              <a:t>rivillige organisasjoner, brukerorganisasjoner og ulike besøkstjenester.</a:t>
            </a:r>
            <a:r>
              <a:rPr lang="nb-NO" sz="1200" b="0" kern="1200" baseline="0" dirty="0">
                <a:solidFill>
                  <a:schemeClr val="tx1"/>
                </a:solidFill>
                <a:effectLst/>
                <a:latin typeface="+mn-lt"/>
                <a:ea typeface="+mn-ea"/>
                <a:cs typeface="+mn-cs"/>
              </a:rPr>
              <a:t> </a:t>
            </a:r>
            <a:endParaRPr lang="nb-NO" sz="1200" b="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D386C33-D594-4173-925E-6604AB04A668}" type="slidenum">
              <a:rPr lang="nb-NO" smtClean="0"/>
              <a:t>25</a:t>
            </a:fld>
            <a:endParaRPr lang="nb-NO"/>
          </a:p>
        </p:txBody>
      </p:sp>
    </p:spTree>
    <p:extLst>
      <p:ext uri="{BB962C8B-B14F-4D97-AF65-F5344CB8AC3E}">
        <p14:creationId xmlns:p14="http://schemas.microsoft.com/office/powerpoint/2010/main" val="1089501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26</a:t>
            </a:fld>
            <a:endParaRPr lang="nb-NO"/>
          </a:p>
        </p:txBody>
      </p:sp>
    </p:spTree>
    <p:extLst>
      <p:ext uri="{BB962C8B-B14F-4D97-AF65-F5344CB8AC3E}">
        <p14:creationId xmlns:p14="http://schemas.microsoft.com/office/powerpoint/2010/main" val="2629723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dirty="0"/>
              <a:t>Taushetsplikt: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a:t>Helsepersonell har taushetsplikt om personlige opplysninger som de får kjennskap til i jobben sin. Taushetsplikten er begrunnet i flere viktige hensyn.</a:t>
            </a:r>
            <a:endParaRPr lang="nb-NO"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Forsøk å få frem på en god måte at det er mulig å samarbeide uten å bryte taushetsplikten, f.eks. ved at brukeren samtykker til at opplysninger deles eller ved at man diskuterer saker på generelt grunnlag, uten å dele taushetsbelagte opplysninger.</a:t>
            </a: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Brann- og redningsvesenet kan gi gode råd og veiledning uten å ha kjennskap til sensitiv informasjon.</a:t>
            </a:r>
          </a:p>
          <a:p>
            <a:pPr marL="171450" indent="-171450">
              <a:buFont typeface="Arial" panose="020B0604020202020204" pitchFamily="34" charset="0"/>
              <a:buChar char="•"/>
            </a:pPr>
            <a:endParaRPr lang="nb-NO" sz="1200" b="0" kern="1200" baseline="0" dirty="0">
              <a:solidFill>
                <a:schemeClr val="tx1"/>
              </a:solidFill>
              <a:effectLst/>
              <a:latin typeface="+mn-lt"/>
              <a:ea typeface="+mn-ea"/>
              <a:cs typeface="+mn-cs"/>
            </a:endParaRPr>
          </a:p>
          <a:p>
            <a:pPr marL="0" indent="0">
              <a:buFont typeface="Arial" panose="020B0604020202020204" pitchFamily="34" charset="0"/>
              <a:buNone/>
            </a:pPr>
            <a:r>
              <a:rPr lang="nb-NO" sz="1200" b="0" kern="1200" baseline="0" dirty="0">
                <a:solidFill>
                  <a:schemeClr val="tx1"/>
                </a:solidFill>
                <a:effectLst/>
                <a:latin typeface="+mn-lt"/>
                <a:ea typeface="+mn-ea"/>
                <a:cs typeface="+mn-cs"/>
              </a:rPr>
              <a:t>Varslingsplikt:</a:t>
            </a:r>
            <a:endParaRPr lang="nb-NO"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Hvorvidt helsepersonellet har plikt til å gi opplysninger videre må baseres på en konkret vurdering av den aktuelle situasjonen. </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Det vil være avgjørende for vurderingen hvor sannsynlig det er at handlingen kommer til å skje eller at skade vil oppstå og hvor stort skadeomfanget vil kunne bli. </a:t>
            </a:r>
          </a:p>
          <a:p>
            <a:pPr marL="171450" indent="-171450">
              <a:buFont typeface="Arial" panose="020B0604020202020204" pitchFamily="34" charset="0"/>
              <a:buChar char="•"/>
            </a:pPr>
            <a:r>
              <a:rPr lang="nb-NO" sz="1200" b="0" kern="1200" dirty="0">
                <a:solidFill>
                  <a:schemeClr val="tx1"/>
                </a:solidFill>
                <a:effectLst/>
                <a:latin typeface="+mn-lt"/>
                <a:ea typeface="+mn-ea"/>
                <a:cs typeface="+mn-cs"/>
              </a:rPr>
              <a:t>På bakgrunn av den erfaring helsepersonellet har med brukeren (både nå og tidligere), må det vurderes om det er muligheter for at vedkommende vil forårsake en alvorlig skade.</a:t>
            </a:r>
          </a:p>
          <a:p>
            <a:pPr marL="0" indent="0">
              <a:buFont typeface="Arial" panose="020B0604020202020204" pitchFamily="34" charset="0"/>
              <a:buNone/>
            </a:pPr>
            <a:endParaRPr lang="nb-NO" sz="1200" b="0" kern="1200" dirty="0">
              <a:solidFill>
                <a:schemeClr val="tx1"/>
              </a:solidFill>
              <a:effectLst/>
              <a:latin typeface="+mn-lt"/>
              <a:ea typeface="+mn-ea"/>
              <a:cs typeface="+mn-cs"/>
            </a:endParaRPr>
          </a:p>
          <a:p>
            <a:pPr marL="0" indent="0">
              <a:buFont typeface="Arial" panose="020B0604020202020204" pitchFamily="34" charset="0"/>
              <a:buNone/>
            </a:pPr>
            <a:r>
              <a:rPr lang="nb-NO" sz="1200" b="0" kern="1200" dirty="0">
                <a:solidFill>
                  <a:schemeClr val="tx1"/>
                </a:solidFill>
                <a:effectLst/>
                <a:latin typeface="+mn-lt"/>
                <a:ea typeface="+mn-ea"/>
                <a:cs typeface="+mn-cs"/>
              </a:rPr>
              <a:t>Mer</a:t>
            </a:r>
            <a:r>
              <a:rPr lang="nb-NO" sz="1200" b="0" kern="1200" baseline="0" dirty="0">
                <a:solidFill>
                  <a:schemeClr val="tx1"/>
                </a:solidFill>
                <a:effectLst/>
                <a:latin typeface="+mn-lt"/>
                <a:ea typeface="+mn-ea"/>
                <a:cs typeface="+mn-cs"/>
              </a:rPr>
              <a:t> informasjon:</a:t>
            </a: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Veilederen «Samarbeid mellom kommunale tjenesteytere om brannsikkerhet for risikoutsatte grupper (2017) s. 22 og 23</a:t>
            </a:r>
          </a:p>
          <a:p>
            <a:pPr marL="171450" indent="-171450">
              <a:buFont typeface="Arial" panose="020B0604020202020204" pitchFamily="34" charset="0"/>
              <a:buChar char="•"/>
            </a:pPr>
            <a:r>
              <a:rPr lang="nb-NO" sz="1200" b="0" kern="1200" baseline="0" dirty="0">
                <a:solidFill>
                  <a:schemeClr val="tx1"/>
                </a:solidFill>
                <a:effectLst/>
                <a:latin typeface="+mn-lt"/>
                <a:ea typeface="+mn-ea"/>
                <a:cs typeface="+mn-cs"/>
              </a:rPr>
              <a:t>E-læringskurs fra DSB og Helsedirektoratet om samarbeid helse-brann</a:t>
            </a:r>
            <a:endParaRPr lang="nb-NO" b="0"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27</a:t>
            </a:fld>
            <a:endParaRPr lang="nb-NO"/>
          </a:p>
        </p:txBody>
      </p:sp>
    </p:spTree>
    <p:extLst>
      <p:ext uri="{BB962C8B-B14F-4D97-AF65-F5344CB8AC3E}">
        <p14:creationId xmlns:p14="http://schemas.microsoft.com/office/powerpoint/2010/main" val="3283348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Både brann- og helseregelverk skal bidra til ivaretakelse av liv og helse.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Det vil likevel være situasjoner der personer velger å bo under forhold med høy brannrisiko uten at kommunen har virkemidler til å redusere risikoen gjennom vedtak eller sanksjoner. </a:t>
            </a:r>
          </a:p>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28</a:t>
            </a:fld>
            <a:endParaRPr lang="nb-NO"/>
          </a:p>
        </p:txBody>
      </p:sp>
    </p:spTree>
    <p:extLst>
      <p:ext uri="{BB962C8B-B14F-4D97-AF65-F5344CB8AC3E}">
        <p14:creationId xmlns:p14="http://schemas.microsoft.com/office/powerpoint/2010/main" val="3842847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29</a:t>
            </a:fld>
            <a:endParaRPr lang="nb-NO"/>
          </a:p>
        </p:txBody>
      </p:sp>
    </p:spTree>
    <p:extLst>
      <p:ext uri="{BB962C8B-B14F-4D97-AF65-F5344CB8AC3E}">
        <p14:creationId xmlns:p14="http://schemas.microsoft.com/office/powerpoint/2010/main" val="383159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Forslag til innhold</a:t>
            </a:r>
            <a:r>
              <a:rPr lang="nb-NO" baseline="0" dirty="0"/>
              <a:t> i en innledning</a:t>
            </a: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3</a:t>
            </a:fld>
            <a:endParaRPr lang="nb-NO" dirty="0"/>
          </a:p>
        </p:txBody>
      </p:sp>
    </p:spTree>
    <p:extLst>
      <p:ext uri="{BB962C8B-B14F-4D97-AF65-F5344CB8AC3E}">
        <p14:creationId xmlns:p14="http://schemas.microsoft.com/office/powerpoint/2010/main" val="21635528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nb-NO" baseline="0" dirty="0"/>
              <a:t>DSB og Helsedirektoratet har laget</a:t>
            </a:r>
            <a:r>
              <a:rPr lang="x-none" dirty="0"/>
              <a:t> e</a:t>
            </a:r>
            <a:r>
              <a:rPr lang="nb-NO" dirty="0"/>
              <a:t>n</a:t>
            </a:r>
            <a:r>
              <a:rPr lang="x-none" dirty="0"/>
              <a:t> opplærings</a:t>
            </a:r>
            <a:r>
              <a:rPr lang="nb-NO" dirty="0"/>
              <a:t>pakke med</a:t>
            </a:r>
            <a:r>
              <a:rPr lang="nb-NO" baseline="0" dirty="0"/>
              <a:t> modulbasert e-læringskurs og </a:t>
            </a:r>
            <a:r>
              <a:rPr lang="x-none" dirty="0"/>
              <a:t>en opplæringsfilm («En dag i din uniform»)</a:t>
            </a:r>
            <a:endParaRPr lang="nb-NO" dirty="0"/>
          </a:p>
          <a:p>
            <a:pPr marL="171450" lvl="0" indent="-171450" algn="l" rtl="0">
              <a:spcBef>
                <a:spcPts val="0"/>
              </a:spcBef>
              <a:spcAft>
                <a:spcPts val="0"/>
              </a:spcAft>
              <a:buClr>
                <a:schemeClr val="dk1"/>
              </a:buClr>
              <a:buSzPts val="1200"/>
              <a:buFont typeface="Arial"/>
              <a:buChar char="•"/>
            </a:pPr>
            <a:r>
              <a:rPr lang="nb-NO" dirty="0"/>
              <a:t>Dette finner</a:t>
            </a:r>
            <a:r>
              <a:rPr lang="nb-NO" baseline="0" dirty="0"/>
              <a:t> du her: https://www.livsviktigsamarbeid.no/ </a:t>
            </a:r>
            <a:endParaRPr dirty="0"/>
          </a:p>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306" name="Google Shape;306;p19: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30</a:t>
            </a:fld>
            <a:endParaRPr/>
          </a:p>
        </p:txBody>
      </p:sp>
    </p:spTree>
    <p:extLst>
      <p:ext uri="{BB962C8B-B14F-4D97-AF65-F5344CB8AC3E}">
        <p14:creationId xmlns:p14="http://schemas.microsoft.com/office/powerpoint/2010/main" val="841005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9: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9: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306" name="Google Shape;306;p19: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31</a:t>
            </a:fld>
            <a:endParaRPr/>
          </a:p>
        </p:txBody>
      </p:sp>
    </p:spTree>
    <p:extLst>
      <p:ext uri="{BB962C8B-B14F-4D97-AF65-F5344CB8AC3E}">
        <p14:creationId xmlns:p14="http://schemas.microsoft.com/office/powerpoint/2010/main" val="18335664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dirty="0">
                <a:solidFill>
                  <a:srgbClr val="000000"/>
                </a:solidFill>
                <a:effectLst/>
                <a:latin typeface="Arial" panose="020B0604020202020204" pitchFamily="34" charset="0"/>
                <a:ea typeface="Times New Roman" panose="02020603050405020304" pitchFamily="18" charset="0"/>
              </a:rPr>
              <a:t>Som en del av den nasjonale satsningen Livsviktig, ble det i 2019 satt i gang et prosjekt med nasjonale pådrivere som har samarbeidet med kommuner over hele landet for å styrke det lokale samarbeidet.</a:t>
            </a:r>
            <a:endParaRPr lang="nb-NO"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nb-NO" sz="1200" dirty="0">
                <a:solidFill>
                  <a:srgbClr val="000000"/>
                </a:solidFill>
                <a:effectLst/>
                <a:latin typeface="Arial" panose="020B0604020202020204" pitchFamily="34" charset="0"/>
                <a:ea typeface="Times New Roman" panose="02020603050405020304" pitchFamily="18" charset="0"/>
              </a:rPr>
              <a:t>Prosjektet ble finansiert med midler fra Gjensidigestiftelsen gjennom Det store brannløftet og har vært et samarbeidsprosjekt mellom DSB, Helsedirektoratet og Skadeforebyggende forum. </a:t>
            </a:r>
            <a:endParaRPr lang="nb-NO"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nb-NO" sz="1200" dirty="0">
                <a:solidFill>
                  <a:srgbClr val="000000"/>
                </a:solidFill>
                <a:effectLst/>
                <a:latin typeface="Arial" panose="020B0604020202020204" pitchFamily="34" charset="0"/>
                <a:ea typeface="Times New Roman" panose="02020603050405020304" pitchFamily="18" charset="0"/>
              </a:rPr>
              <a:t>De nasjonale pådriverne har vært Ava Sadeghi og Anja Kristin Kleiven. </a:t>
            </a:r>
          </a:p>
          <a:p>
            <a:pPr marL="171450" indent="-171450">
              <a:buFont typeface="Arial" panose="020B0604020202020204" pitchFamily="34" charset="0"/>
              <a:buChar char="•"/>
            </a:pPr>
            <a:r>
              <a:rPr lang="nb-NO" sz="1200" dirty="0">
                <a:solidFill>
                  <a:srgbClr val="000000"/>
                </a:solidFill>
                <a:effectLst/>
                <a:latin typeface="Arial" panose="020B0604020202020204" pitchFamily="34" charset="0"/>
                <a:ea typeface="Times New Roman" panose="02020603050405020304" pitchFamily="18" charset="0"/>
              </a:rPr>
              <a:t>Prosjektet ble avsluttet i mars 2023.</a:t>
            </a:r>
            <a:endParaRPr lang="nb-NO" sz="1200" dirty="0">
              <a:effectLst/>
              <a:latin typeface="Times New Roman" panose="02020603050405020304" pitchFamily="18" charset="0"/>
              <a:ea typeface="Times New Roman" panose="02020603050405020304" pitchFamily="18" charset="0"/>
            </a:endParaRPr>
          </a:p>
          <a:p>
            <a:pPr marL="0" indent="0">
              <a:buFont typeface="Arial" panose="020B0604020202020204" pitchFamily="34" charset="0"/>
              <a:buNone/>
            </a:pPr>
            <a:r>
              <a:rPr lang="nb-NO" sz="1200" dirty="0">
                <a:effectLst/>
                <a:latin typeface="Arial" panose="020B0604020202020204" pitchFamily="34" charset="0"/>
                <a:ea typeface="Times New Roman" panose="02020603050405020304" pitchFamily="18" charset="0"/>
              </a:rPr>
              <a:t> </a:t>
            </a:r>
            <a:endParaRPr lang="nb-NO" dirty="0"/>
          </a:p>
        </p:txBody>
      </p:sp>
      <p:sp>
        <p:nvSpPr>
          <p:cNvPr id="4" name="Plassholder for lysbildenummer 3"/>
          <p:cNvSpPr>
            <a:spLocks noGrp="1"/>
          </p:cNvSpPr>
          <p:nvPr>
            <p:ph type="sldNum" sz="quarter" idx="5"/>
          </p:nvPr>
        </p:nvSpPr>
        <p:spPr/>
        <p:txBody>
          <a:bodyPr/>
          <a:lstStyle/>
          <a:p>
            <a:fld id="{C329FC40-8957-4898-BA25-FFD951C30BAC}" type="slidenum">
              <a:rPr lang="nb-NO" smtClean="0"/>
              <a:t>32</a:t>
            </a:fld>
            <a:endParaRPr lang="nb-NO"/>
          </a:p>
        </p:txBody>
      </p:sp>
    </p:spTree>
    <p:extLst>
      <p:ext uri="{BB962C8B-B14F-4D97-AF65-F5344CB8AC3E}">
        <p14:creationId xmlns:p14="http://schemas.microsoft.com/office/powerpoint/2010/main" val="2624514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72FFE112-B020-43DA-AAF1-36B84D07224C}" type="slidenum">
              <a:rPr lang="nb-NO" smtClean="0"/>
              <a:t>33</a:t>
            </a:fld>
            <a:endParaRPr lang="nb-NO"/>
          </a:p>
        </p:txBody>
      </p:sp>
    </p:spTree>
    <p:extLst>
      <p:ext uri="{BB962C8B-B14F-4D97-AF65-F5344CB8AC3E}">
        <p14:creationId xmlns:p14="http://schemas.microsoft.com/office/powerpoint/2010/main" val="1139136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34</a:t>
            </a:fld>
            <a:endParaRPr lang="nb-NO"/>
          </a:p>
        </p:txBody>
      </p:sp>
    </p:spTree>
    <p:extLst>
      <p:ext uri="{BB962C8B-B14F-4D97-AF65-F5344CB8AC3E}">
        <p14:creationId xmlns:p14="http://schemas.microsoft.com/office/powerpoint/2010/main" val="1545139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35</a:t>
            </a:fld>
            <a:endParaRPr lang="nb-NO"/>
          </a:p>
        </p:txBody>
      </p:sp>
    </p:spTree>
    <p:extLst>
      <p:ext uri="{BB962C8B-B14F-4D97-AF65-F5344CB8AC3E}">
        <p14:creationId xmlns:p14="http://schemas.microsoft.com/office/powerpoint/2010/main" val="423612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200" kern="1200" dirty="0">
                <a:solidFill>
                  <a:schemeClr val="tx1"/>
                </a:solidFill>
                <a:effectLst/>
                <a:latin typeface="+mn-lt"/>
                <a:ea typeface="+mn-ea"/>
                <a:cs typeface="+mn-cs"/>
              </a:rPr>
              <a:t>Forslag</a:t>
            </a:r>
            <a:r>
              <a:rPr lang="nb-NO" sz="1200" kern="1200" baseline="0" dirty="0">
                <a:solidFill>
                  <a:schemeClr val="tx1"/>
                </a:solidFill>
                <a:effectLst/>
                <a:latin typeface="+mn-lt"/>
                <a:ea typeface="+mn-ea"/>
                <a:cs typeface="+mn-cs"/>
              </a:rPr>
              <a:t> til momenter som kan tas med:</a:t>
            </a:r>
          </a:p>
          <a:p>
            <a:pPr marL="0" indent="0">
              <a:buFont typeface="Arial" panose="020B0604020202020204" pitchFamily="34" charset="0"/>
              <a:buNone/>
            </a:pPr>
            <a:endParaRPr lang="nb-NO" sz="1200" kern="1200" dirty="0">
              <a:solidFill>
                <a:schemeClr val="tx1"/>
              </a:solidFill>
              <a:effectLst/>
              <a:latin typeface="+mn-lt"/>
              <a:ea typeface="+mn-ea"/>
              <a:cs typeface="+mn-cs"/>
            </a:endParaRPr>
          </a:p>
          <a:p>
            <a:pPr marL="171450" indent="-171450">
              <a:buFont typeface="Arial" panose="020B0604020202020204" pitchFamily="34" charset="0"/>
              <a:buChar char="•"/>
            </a:pPr>
            <a:r>
              <a:rPr lang="nb-NO" dirty="0"/>
              <a:t>Vise filmen «Kjære rådmann» (om Signes brannsikkerhet): https://www.livsviktigsamarbeid.no/kurs-og-opplaring/filmer-og-e-laringskurs/filmer-og-e-laringskurs/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7 av 10 mottakere av helse- og omsorgstjenester bor i egen bolig (Kilde: SSB</a:t>
            </a:r>
            <a:r>
              <a:rPr lang="nb-NO" sz="1200" kern="1200" baseline="0" dirty="0">
                <a:solidFill>
                  <a:schemeClr val="tx1"/>
                </a:solidFill>
                <a:effectLst/>
                <a:latin typeface="+mn-lt"/>
                <a:ea typeface="+mn-ea"/>
                <a:cs typeface="+mn-cs"/>
              </a:rPr>
              <a:t> «Kommunale helse- og omsorgstjenester 2017» s. 4</a:t>
            </a:r>
            <a:r>
              <a:rPr lang="nb-NO" sz="1200" kern="1200" dirty="0">
                <a:solidFill>
                  <a:schemeClr val="tx1"/>
                </a:solidFill>
                <a:effectLst/>
                <a:latin typeface="+mn-lt"/>
                <a:ea typeface="+mn-ea"/>
                <a:cs typeface="+mn-cs"/>
              </a:rPr>
              <a:t>). Mange av disse trenger hjelp for å være trygge i hjemmet sitt. </a:t>
            </a:r>
          </a:p>
          <a:p>
            <a:pPr marL="171450" indent="-171450">
              <a:buFont typeface="Arial" panose="020B0604020202020204" pitchFamily="34" charset="0"/>
              <a:buChar char="•"/>
            </a:pPr>
            <a:r>
              <a:rPr lang="nb-NO" sz="1200" kern="1200" dirty="0">
                <a:solidFill>
                  <a:schemeClr val="tx1"/>
                </a:solidFill>
                <a:effectLst/>
                <a:latin typeface="+mn-lt"/>
                <a:ea typeface="+mn-ea"/>
                <a:cs typeface="+mn-cs"/>
              </a:rPr>
              <a:t>Dere (helsepersonell/annen målgruppe) gjør en kjempe viktig og meningsfull jobb</a:t>
            </a:r>
            <a:r>
              <a:rPr lang="nb-NO" sz="1200" kern="1200" baseline="0" dirty="0">
                <a:solidFill>
                  <a:schemeClr val="tx1"/>
                </a:solidFill>
                <a:effectLst/>
                <a:latin typeface="+mn-lt"/>
                <a:ea typeface="+mn-ea"/>
                <a:cs typeface="+mn-cs"/>
              </a:rPr>
              <a:t> overfor disse menneskene.</a:t>
            </a:r>
          </a:p>
          <a:p>
            <a:pPr marL="171450" indent="-171450">
              <a:buFont typeface="Arial" panose="020B0604020202020204" pitchFamily="34" charset="0"/>
              <a:buChar char="•"/>
            </a:pPr>
            <a:r>
              <a:rPr lang="nb-NO" sz="1200" kern="1200" baseline="0" dirty="0">
                <a:solidFill>
                  <a:schemeClr val="tx1"/>
                </a:solidFill>
                <a:effectLst/>
                <a:latin typeface="+mn-lt"/>
                <a:ea typeface="+mn-ea"/>
                <a:cs typeface="+mn-cs"/>
              </a:rPr>
              <a:t>Brannsikkerhet og helsetilstand har en nær kopling. Dere er derfor vår aller viktigste samarbeidspartner i jobben med å sørge for at mennesker er branntrygge i hjemmene sine. </a:t>
            </a: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4</a:t>
            </a:fld>
            <a:endParaRPr lang="nb-NO" dirty="0"/>
          </a:p>
        </p:txBody>
      </p:sp>
    </p:spTree>
    <p:extLst>
      <p:ext uri="{BB962C8B-B14F-4D97-AF65-F5344CB8AC3E}">
        <p14:creationId xmlns:p14="http://schemas.microsoft.com/office/powerpoint/2010/main" val="178981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Branner medfører hvert år tap av menneskeliv, store materielle skader og personskader. Branner fører også til store samfunnsøkonomiske kostnader i form av skadeutbetalinger og helseutgifter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800" dirty="0">
                <a:solidFill>
                  <a:srgbClr val="000000"/>
                </a:solidFill>
                <a:effectLst/>
                <a:latin typeface="Calibri" panose="020F0502020204030204" pitchFamily="34" charset="0"/>
                <a:ea typeface="Calibri" panose="020F0502020204030204" pitchFamily="34" charset="0"/>
              </a:rPr>
              <a:t>Utviklingen i antallet og omfanget av dødsbranner de siste tiårene viser</a:t>
            </a:r>
            <a:r>
              <a:rPr lang="nb-NO" dirty="0">
                <a:effectLst/>
              </a:rPr>
              <a:t> at den forebyggende innsatsen gir resultater. Langt færre omkommer i brann i Norge i dag sammenlignet med tidligere. Tar man hensyn til befolkningsveksten, er antallet </a:t>
            </a:r>
            <a:r>
              <a:rPr lang="nb-NO" dirty="0" err="1">
                <a:effectLst/>
              </a:rPr>
              <a:t>branndøde</a:t>
            </a:r>
            <a:r>
              <a:rPr lang="nb-NO" dirty="0">
                <a:effectLst/>
              </a:rPr>
              <a:t> per 100 000 halvert siden starten av 2000-tallet. Over flere tiår sank gjennomsnittet langsomt fra 70 til 60 omkomne per år. 2007 og 2008 utmerket seg med et høyt antall omkomne i brann. Etter dette har gjennomsnittet sunket markant til det som har vært et stabilt nivå på om lag 40 omkomne i året.</a:t>
            </a:r>
            <a:endParaRPr lang="nb-NO"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kern="1200" dirty="0">
                <a:solidFill>
                  <a:schemeClr val="tx1"/>
                </a:solidFill>
                <a:effectLst/>
                <a:latin typeface="+mn-lt"/>
                <a:ea typeface="+mn-ea"/>
                <a:cs typeface="+mn-cs"/>
              </a:rPr>
              <a:t>Mer statistikk finnes her: https://www.brannstatistikk.no/brus-ui/ </a:t>
            </a:r>
          </a:p>
          <a:p>
            <a:pPr marL="171450" indent="-171450">
              <a:buFont typeface="Arial" panose="020B0604020202020204" pitchFamily="34" charset="0"/>
              <a:buChar char="•"/>
            </a:pPr>
            <a:r>
              <a:rPr lang="nb-NO" sz="1200" b="1" kern="1200" dirty="0">
                <a:solidFill>
                  <a:schemeClr val="tx1"/>
                </a:solidFill>
                <a:effectLst/>
                <a:latin typeface="+mn-lt"/>
                <a:ea typeface="+mn-ea"/>
                <a:cs typeface="+mn-cs"/>
              </a:rPr>
              <a:t>For at</a:t>
            </a:r>
            <a:r>
              <a:rPr lang="nb-NO" sz="1200" b="1" kern="1200" baseline="0" dirty="0">
                <a:solidFill>
                  <a:schemeClr val="tx1"/>
                </a:solidFill>
                <a:effectLst/>
                <a:latin typeface="+mn-lt"/>
                <a:ea typeface="+mn-ea"/>
                <a:cs typeface="+mn-cs"/>
              </a:rPr>
              <a:t> dødsbranntallene skal fortsette å være lave</a:t>
            </a:r>
            <a:r>
              <a:rPr lang="nb-NO" sz="1200" b="1" kern="1200" dirty="0">
                <a:solidFill>
                  <a:schemeClr val="tx1"/>
                </a:solidFill>
                <a:effectLst/>
                <a:latin typeface="+mn-lt"/>
                <a:ea typeface="+mn-ea"/>
                <a:cs typeface="+mn-cs"/>
              </a:rPr>
              <a:t>, kreves det kontinuerlig og vedvarende forebyggende innsats</a:t>
            </a:r>
            <a:r>
              <a:rPr lang="nb-NO" sz="1200" b="1" kern="1200" baseline="0" dirty="0">
                <a:solidFill>
                  <a:schemeClr val="tx1"/>
                </a:solidFill>
                <a:effectLst/>
                <a:latin typeface="+mn-lt"/>
                <a:ea typeface="+mn-ea"/>
                <a:cs typeface="+mn-cs"/>
              </a:rPr>
              <a:t> fra flere aktører. Helse- og brannpersonell er særlig viktige samarbeidspartnere</a:t>
            </a:r>
            <a:endParaRPr lang="nb-NO" sz="1200" b="1" kern="1200" dirty="0">
              <a:solidFill>
                <a:schemeClr val="tx1"/>
              </a:solidFill>
              <a:effectLst/>
              <a:latin typeface="+mn-lt"/>
              <a:ea typeface="+mn-ea"/>
              <a:cs typeface="+mn-cs"/>
            </a:endParaRPr>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5</a:t>
            </a:fld>
            <a:endParaRPr lang="nb-NO"/>
          </a:p>
        </p:txBody>
      </p:sp>
    </p:spTree>
    <p:extLst>
      <p:ext uri="{BB962C8B-B14F-4D97-AF65-F5344CB8AC3E}">
        <p14:creationId xmlns:p14="http://schemas.microsoft.com/office/powerpoint/2010/main" val="85625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09728" indent="0">
              <a:buNone/>
            </a:pPr>
            <a:r>
              <a:rPr lang="nb-NO" sz="2000" dirty="0">
                <a:solidFill>
                  <a:schemeClr val="tx1"/>
                </a:solidFill>
              </a:rPr>
              <a:t>Risikoutsatte grupper: </a:t>
            </a:r>
          </a:p>
          <a:p>
            <a:pPr marL="109728" indent="0">
              <a:buNone/>
            </a:pPr>
            <a:r>
              <a:rPr lang="nb-NO" sz="2000" dirty="0">
                <a:solidFill>
                  <a:schemeClr val="tx1"/>
                </a:solidFill>
              </a:rPr>
              <a:t>Mennesker</a:t>
            </a:r>
            <a:r>
              <a:rPr lang="nb-NO" sz="2000" baseline="0" dirty="0">
                <a:solidFill>
                  <a:schemeClr val="tx1"/>
                </a:solidFill>
              </a:rPr>
              <a:t> i risikoutsatte grupper</a:t>
            </a:r>
            <a:r>
              <a:rPr lang="nb-NO" sz="2000" dirty="0">
                <a:solidFill>
                  <a:schemeClr val="tx1"/>
                </a:solidFill>
              </a:rPr>
              <a:t> har større sannsynlighet for å starte en brann eller begrenset evne til å</a:t>
            </a:r>
          </a:p>
          <a:p>
            <a:pPr marL="281178" indent="-171450">
              <a:buFont typeface="Arial" panose="020B0604020202020204" pitchFamily="34" charset="0"/>
              <a:buChar char="•"/>
            </a:pPr>
            <a:r>
              <a:rPr lang="nb-NO" dirty="0">
                <a:solidFill>
                  <a:schemeClr val="tx1"/>
                </a:solidFill>
              </a:rPr>
              <a:t>forebygge brann</a:t>
            </a:r>
          </a:p>
          <a:p>
            <a:pPr marL="281178" indent="-171450">
              <a:buFont typeface="Arial" panose="020B0604020202020204" pitchFamily="34" charset="0"/>
              <a:buChar char="•"/>
            </a:pPr>
            <a:r>
              <a:rPr lang="nb-NO" dirty="0">
                <a:solidFill>
                  <a:schemeClr val="tx1"/>
                </a:solidFill>
              </a:rPr>
              <a:t>oppdage brann</a:t>
            </a:r>
          </a:p>
          <a:p>
            <a:pPr marL="281178" indent="-171450">
              <a:buFont typeface="Arial" panose="020B0604020202020204" pitchFamily="34" charset="0"/>
              <a:buChar char="•"/>
            </a:pPr>
            <a:r>
              <a:rPr lang="nb-NO" dirty="0">
                <a:solidFill>
                  <a:schemeClr val="tx1"/>
                </a:solidFill>
              </a:rPr>
              <a:t>varsle og slokke brann</a:t>
            </a:r>
          </a:p>
          <a:p>
            <a:pPr marL="281178" indent="-171450">
              <a:buFont typeface="Arial" panose="020B0604020202020204" pitchFamily="34" charset="0"/>
              <a:buChar char="•"/>
            </a:pPr>
            <a:r>
              <a:rPr lang="nb-NO" dirty="0">
                <a:solidFill>
                  <a:schemeClr val="tx1"/>
                </a:solidFill>
              </a:rPr>
              <a:t>evakuere ved egen hjelp</a:t>
            </a:r>
            <a:r>
              <a:rPr lang="nb-NO" dirty="0"/>
              <a:t> </a:t>
            </a:r>
          </a:p>
          <a:p>
            <a:pPr marL="281178" indent="-171450">
              <a:buFont typeface="Arial" panose="020B0604020202020204" pitchFamily="34" charset="0"/>
              <a:buChar char="•"/>
            </a:pPr>
            <a:endParaRPr lang="nb-NO"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i="0" dirty="0"/>
              <a:t>Som risikoutsatt gruppe regnes blant annet eldre med hjelpebehov, rusavhengige og mennesker med psykiske helseproblemer</a:t>
            </a:r>
            <a:r>
              <a:rPr lang="nb-NO" sz="1200" b="0" i="0" kern="1200" dirty="0">
                <a:solidFill>
                  <a:schemeClr val="tx1"/>
                </a:solidFill>
                <a:effectLst/>
                <a:latin typeface="+mn-lt"/>
                <a:ea typeface="+mn-ea"/>
                <a:cs typeface="+mn-cs"/>
              </a:rPr>
              <a:t>. </a:t>
            </a:r>
            <a:r>
              <a:rPr lang="nb-NO" sz="1200" b="0" kern="1200" dirty="0">
                <a:solidFill>
                  <a:schemeClr val="tx1"/>
                </a:solidFill>
                <a:effectLst/>
                <a:latin typeface="+mn-lt"/>
                <a:ea typeface="+mn-ea"/>
                <a:cs typeface="+mn-cs"/>
              </a:rPr>
              <a:t>Mange av de som har en høyere risiko for å bli skadet i eller omkomme i brann mottar hjemmebaserte tjenester</a:t>
            </a:r>
            <a:r>
              <a:rPr lang="nb-NO" sz="1200" b="1" kern="1200" dirty="0">
                <a:solidFill>
                  <a:schemeClr val="tx1"/>
                </a:solidFill>
                <a:effectLst/>
                <a:latin typeface="+mn-lt"/>
                <a:ea typeface="+mn-ea"/>
                <a:cs typeface="+mn-cs"/>
              </a:rPr>
              <a:t> </a:t>
            </a:r>
            <a:endParaRPr lang="nb-NO" dirty="0"/>
          </a:p>
          <a:p>
            <a:pPr marL="281178" indent="-171450">
              <a:buFont typeface="Arial" panose="020B0604020202020204" pitchFamily="34" charset="0"/>
              <a:buChar char="•"/>
            </a:pPr>
            <a:endParaRPr lang="nb-NO" dirty="0"/>
          </a:p>
          <a:p>
            <a:r>
              <a:rPr lang="nb-NO" sz="1200" baseline="0" dirty="0"/>
              <a:t>Risikofaktorer: </a:t>
            </a:r>
            <a:endParaRPr lang="nb-NO" sz="1200" dirty="0"/>
          </a:p>
          <a:p>
            <a:pPr marL="171450" indent="-171450">
              <a:buFont typeface="Arial" panose="020B0604020202020204" pitchFamily="34" charset="0"/>
              <a:buChar char="•"/>
            </a:pPr>
            <a:r>
              <a:rPr lang="nb-NO" sz="1200" dirty="0"/>
              <a:t>Nedsatt fysisk funksjonsevne (syn, hørsel, bevegelse)</a:t>
            </a:r>
          </a:p>
          <a:p>
            <a:pPr marL="171450" indent="-171450">
              <a:buFont typeface="Arial" panose="020B0604020202020204" pitchFamily="34" charset="0"/>
              <a:buChar char="•"/>
            </a:pPr>
            <a:r>
              <a:rPr lang="nb-NO" sz="1200" dirty="0"/>
              <a:t>Nedsatte kognitiv evne (demenslidelse)</a:t>
            </a:r>
          </a:p>
          <a:p>
            <a:pPr marL="171450" indent="-171450">
              <a:buFont typeface="Arial" panose="020B0604020202020204" pitchFamily="34" charset="0"/>
              <a:buChar char="•"/>
            </a:pPr>
            <a:r>
              <a:rPr lang="nb-NO" sz="1200" dirty="0"/>
              <a:t>Psykiske</a:t>
            </a:r>
            <a:r>
              <a:rPr lang="nb-NO" sz="1200" baseline="0" dirty="0"/>
              <a:t> lidelser</a:t>
            </a:r>
            <a:r>
              <a:rPr lang="nb-NO" sz="1200" dirty="0"/>
              <a:t>, alkoholpåvirkning, kjent rusmisbruk,</a:t>
            </a:r>
            <a:r>
              <a:rPr lang="nb-NO" sz="1200" baseline="0" dirty="0"/>
              <a:t> røyking</a:t>
            </a:r>
            <a:endParaRPr lang="nb-NO" sz="1200" dirty="0"/>
          </a:p>
          <a:p>
            <a:pPr marL="171450" indent="-171450">
              <a:buFont typeface="Arial" panose="020B0604020202020204" pitchFamily="34" charset="0"/>
              <a:buChar char="•"/>
            </a:pPr>
            <a:r>
              <a:rPr lang="nb-NO" sz="1200" dirty="0"/>
              <a:t>Språk, kultur og holdninger: </a:t>
            </a:r>
            <a:r>
              <a:rPr lang="nb-NO" sz="1200" b="0" i="1" kern="1200" dirty="0">
                <a:solidFill>
                  <a:schemeClr val="tx1"/>
                </a:solidFill>
                <a:effectLst/>
                <a:latin typeface="+mn-lt"/>
                <a:ea typeface="+mn-ea"/>
                <a:cs typeface="+mn-cs"/>
              </a:rPr>
              <a:t>Språk, kultur og holdninger kan ha betydning for brannrisikoen. De språklige forutsetningene har blant annet betydning når man skal tilegne seg informasjon om brannsikkerhet eller sette seg inn i krav og forventninger til sikkerhet i hjemmet. Kommer</a:t>
            </a:r>
            <a:r>
              <a:rPr lang="nb-NO" sz="1200" b="0" i="1" kern="1200" baseline="0" dirty="0">
                <a:solidFill>
                  <a:schemeClr val="tx1"/>
                </a:solidFill>
                <a:effectLst/>
                <a:latin typeface="+mn-lt"/>
                <a:ea typeface="+mn-ea"/>
                <a:cs typeface="+mn-cs"/>
              </a:rPr>
              <a:t> man </a:t>
            </a:r>
            <a:r>
              <a:rPr lang="nb-NO" sz="1200" b="0" i="1" kern="1200" dirty="0">
                <a:solidFill>
                  <a:schemeClr val="tx1"/>
                </a:solidFill>
                <a:effectLst/>
                <a:latin typeface="+mn-lt"/>
                <a:ea typeface="+mn-ea"/>
                <a:cs typeface="+mn-cs"/>
              </a:rPr>
              <a:t>fra et annet land, kan man være uvant med norske boforhold og lite kjent med brannfarer i norske boliger. Holdninger til brannsikkerhet kan for eksempel påvirke hvor stor risiko vi er villig til å ta.   </a:t>
            </a:r>
          </a:p>
          <a:p>
            <a:endParaRPr lang="nb-NO" sz="1200" b="0" i="1" kern="1200" dirty="0">
              <a:solidFill>
                <a:schemeClr val="tx1"/>
              </a:solidFill>
              <a:effectLst/>
              <a:latin typeface="+mn-lt"/>
              <a:ea typeface="+mn-ea"/>
              <a:cs typeface="+mn-cs"/>
            </a:endParaRPr>
          </a:p>
          <a:p>
            <a:endParaRPr lang="nb-NO" dirty="0"/>
          </a:p>
          <a:p>
            <a:pPr marL="1543050" lvl="3"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7D386C33-D594-4173-925E-6604AB04A668}" type="slidenum">
              <a:rPr lang="nb-NO" smtClean="0"/>
              <a:t>6</a:t>
            </a:fld>
            <a:endParaRPr lang="nb-NO"/>
          </a:p>
        </p:txBody>
      </p:sp>
    </p:spTree>
    <p:extLst>
      <p:ext uri="{BB962C8B-B14F-4D97-AF65-F5344CB8AC3E}">
        <p14:creationId xmlns:p14="http://schemas.microsoft.com/office/powerpoint/2010/main" val="3568102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0" kern="1200" dirty="0">
                <a:solidFill>
                  <a:srgbClr val="FF0000"/>
                </a:solidFill>
                <a:effectLst/>
                <a:latin typeface="+mn-lt"/>
                <a:ea typeface="+mn-ea"/>
                <a:cs typeface="+mn-cs"/>
              </a:rPr>
              <a:t>Risikoen for å bli skadet i eller omkomme i brann påvirkes av flere forhold. </a:t>
            </a:r>
            <a:r>
              <a:rPr lang="nb-NO" sz="1200" i="0" kern="1200" dirty="0">
                <a:solidFill>
                  <a:schemeClr val="tx1"/>
                </a:solidFill>
                <a:effectLst/>
                <a:latin typeface="+mn-lt"/>
                <a:ea typeface="+mn-ea"/>
                <a:cs typeface="+mn-cs"/>
              </a:rPr>
              <a:t>En risikovurdering </a:t>
            </a:r>
            <a:r>
              <a:rPr lang="nb-NO" sz="1200" kern="1200" dirty="0">
                <a:solidFill>
                  <a:schemeClr val="tx1"/>
                </a:solidFill>
                <a:effectLst/>
                <a:latin typeface="+mn-lt"/>
                <a:ea typeface="+mn-ea"/>
                <a:cs typeface="+mn-cs"/>
              </a:rPr>
              <a:t>bør inkludere alle forhold som påvirker brannrisiko: </a:t>
            </a:r>
            <a:br>
              <a:rPr lang="nb-NO" sz="1200" kern="1200" dirty="0">
                <a:solidFill>
                  <a:schemeClr val="tx1"/>
                </a:solidFill>
                <a:effectLst/>
                <a:latin typeface="+mn-lt"/>
                <a:ea typeface="+mn-ea"/>
                <a:cs typeface="+mn-cs"/>
              </a:rPr>
            </a:br>
            <a:endParaRPr lang="nb-NO"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dirty="0"/>
              <a:t>Behov, funksjonsevne og </a:t>
            </a:r>
            <a:r>
              <a:rPr lang="nb-NO" b="1" i="1" dirty="0" err="1"/>
              <a:t>boevne</a:t>
            </a:r>
            <a:endParaRPr lang="nb-NO"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dirty="0"/>
              <a:t>Fysiske</a:t>
            </a:r>
            <a:r>
              <a:rPr lang="nb-NO" b="1" i="1" baseline="0" dirty="0"/>
              <a:t> omgivelser, bolig og tekniske tiltak </a:t>
            </a:r>
            <a:r>
              <a:rPr lang="nb-NO" b="0" i="1" baseline="0" dirty="0"/>
              <a:t>- </a:t>
            </a:r>
            <a:r>
              <a:rPr lang="nb-NO" baseline="0" dirty="0"/>
              <a:t>Er det for eksempel iverksatt fysiske tiltak i boligen som er med på å redusere risiko?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b="1" i="1" baseline="0" dirty="0"/>
              <a:t>Sosiale og organisatoriske omgivelser </a:t>
            </a:r>
            <a:r>
              <a:rPr lang="nb-NO" b="0" i="0" baseline="0" dirty="0"/>
              <a:t>- </a:t>
            </a:r>
            <a:r>
              <a:rPr lang="nb-NO" sz="1200" kern="1200" dirty="0">
                <a:solidFill>
                  <a:schemeClr val="tx1"/>
                </a:solidFill>
                <a:effectLst/>
                <a:latin typeface="+mn-lt"/>
                <a:ea typeface="+mn-ea"/>
                <a:cs typeface="+mn-cs"/>
              </a:rPr>
              <a:t>Hvilken oppfølging får brukeren fra kommunen? Hva slags nabolag bor vedkommende i? Har vedkommende pårørende? Hvordan er det sosiale miljøet rundt brukeren?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200" kern="1200" dirty="0">
                <a:solidFill>
                  <a:schemeClr val="tx1"/>
                </a:solidFill>
                <a:effectLst/>
                <a:latin typeface="+mn-lt"/>
                <a:ea typeface="+mn-ea"/>
                <a:cs typeface="+mn-cs"/>
              </a:rPr>
              <a:t>Mer om dette</a:t>
            </a:r>
            <a:r>
              <a:rPr lang="nb-NO" sz="1200" kern="1200" baseline="0" dirty="0">
                <a:solidFill>
                  <a:schemeClr val="tx1"/>
                </a:solidFill>
                <a:effectLst/>
                <a:latin typeface="+mn-lt"/>
                <a:ea typeface="+mn-ea"/>
                <a:cs typeface="+mn-cs"/>
              </a:rPr>
              <a:t> under «Kartlegging og risikovurdering».</a:t>
            </a:r>
            <a:br>
              <a:rPr lang="nb-NO" sz="1200" kern="1200" dirty="0">
                <a:solidFill>
                  <a:schemeClr val="tx1"/>
                </a:solidFill>
                <a:effectLst/>
                <a:latin typeface="+mn-lt"/>
                <a:ea typeface="+mn-ea"/>
                <a:cs typeface="+mn-cs"/>
              </a:rPr>
            </a:br>
            <a:endParaRPr lang="nb-NO" dirty="0"/>
          </a:p>
        </p:txBody>
      </p:sp>
      <p:sp>
        <p:nvSpPr>
          <p:cNvPr id="4" name="Plassholder for lysbildenummer 3"/>
          <p:cNvSpPr>
            <a:spLocks noGrp="1"/>
          </p:cNvSpPr>
          <p:nvPr>
            <p:ph type="sldNum" sz="quarter" idx="5"/>
          </p:nvPr>
        </p:nvSpPr>
        <p:spPr/>
        <p:txBody>
          <a:bodyPr/>
          <a:lstStyle/>
          <a:p>
            <a:fld id="{72FFE112-B020-43DA-AAF1-36B84D07224C}" type="slidenum">
              <a:rPr lang="nb-NO" smtClean="0"/>
              <a:t>7</a:t>
            </a:fld>
            <a:endParaRPr lang="nb-NO"/>
          </a:p>
        </p:txBody>
      </p:sp>
    </p:spTree>
    <p:extLst>
      <p:ext uri="{BB962C8B-B14F-4D97-AF65-F5344CB8AC3E}">
        <p14:creationId xmlns:p14="http://schemas.microsoft.com/office/powerpoint/2010/main" val="4264935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nb-NO" sz="1200" baseline="0" dirty="0">
                <a:solidFill>
                  <a:schemeClr val="dk1"/>
                </a:solidFill>
                <a:latin typeface="Arial"/>
                <a:ea typeface="Arial"/>
                <a:cs typeface="Arial"/>
                <a:sym typeface="Arial"/>
              </a:rPr>
              <a:t>RISE Fire R</a:t>
            </a:r>
            <a:r>
              <a:rPr lang="nb-NO" sz="1200" dirty="0">
                <a:solidFill>
                  <a:schemeClr val="dk1"/>
                </a:solidFill>
                <a:latin typeface="Arial"/>
                <a:ea typeface="Arial"/>
                <a:cs typeface="Arial"/>
                <a:sym typeface="Arial"/>
              </a:rPr>
              <a:t>esearch (RISE)</a:t>
            </a:r>
            <a:r>
              <a:rPr lang="nb-NO" sz="1200" baseline="0" dirty="0">
                <a:solidFill>
                  <a:schemeClr val="dk1"/>
                </a:solidFill>
                <a:latin typeface="Arial"/>
                <a:ea typeface="Arial"/>
                <a:cs typeface="Arial"/>
                <a:sym typeface="Arial"/>
              </a:rPr>
              <a:t> har gjort en a</a:t>
            </a:r>
            <a:r>
              <a:rPr lang="nb-NO" sz="1200" dirty="0">
                <a:solidFill>
                  <a:schemeClr val="dk1"/>
                </a:solidFill>
                <a:latin typeface="Arial"/>
                <a:ea typeface="Arial"/>
                <a:cs typeface="Arial"/>
                <a:sym typeface="Arial"/>
              </a:rPr>
              <a:t>nalyse av dødsbranner i Norge 2005-2014,</a:t>
            </a:r>
            <a:r>
              <a:rPr lang="nb-NO" sz="1200" baseline="0" dirty="0">
                <a:solidFill>
                  <a:schemeClr val="dk1"/>
                </a:solidFill>
                <a:latin typeface="Arial"/>
                <a:ea typeface="Arial"/>
                <a:cs typeface="Arial"/>
                <a:sym typeface="Arial"/>
              </a:rPr>
              <a:t> blant annet for å finne ut av hvilke risikofaktorer knyttet til person som er mest fremtredende ved dødsbranner. Det opereres med to grupper – over og under pensjonsalder.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nb-NO" sz="1200" baseline="0"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nb-NO" sz="1200" baseline="0" dirty="0">
                <a:solidFill>
                  <a:schemeClr val="dk1"/>
                </a:solidFill>
                <a:latin typeface="Arial"/>
                <a:ea typeface="Arial"/>
                <a:cs typeface="Arial"/>
                <a:sym typeface="Arial"/>
              </a:rPr>
              <a:t>Funn:</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nb-NO" sz="1200" baseline="0" dirty="0">
                <a:solidFill>
                  <a:schemeClr val="dk1"/>
                </a:solidFill>
                <a:latin typeface="Arial"/>
                <a:ea typeface="Arial"/>
                <a:cs typeface="Arial"/>
                <a:sym typeface="Arial"/>
              </a:rPr>
              <a:t>Risikoen øker med økende alder.</a:t>
            </a:r>
            <a:endParaRPr lang="nb-NO" dirty="0"/>
          </a:p>
          <a:p>
            <a:pPr marL="171450" lvl="0" indent="-171450" algn="l" rtl="0">
              <a:spcBef>
                <a:spcPts val="0"/>
              </a:spcBef>
              <a:spcAft>
                <a:spcPts val="0"/>
              </a:spcAft>
              <a:buClr>
                <a:schemeClr val="dk1"/>
              </a:buClr>
              <a:buSzPts val="1200"/>
              <a:buFont typeface="Arial"/>
              <a:buChar char="•"/>
            </a:pPr>
            <a:r>
              <a:rPr lang="nb-NO" dirty="0"/>
              <a:t>Faktorene</a:t>
            </a:r>
            <a:r>
              <a:rPr lang="nb-NO" baseline="0" dirty="0"/>
              <a:t> opptrer ofte i kombinasjon med hverandre.</a:t>
            </a:r>
          </a:p>
          <a:p>
            <a:pPr marL="171450" lvl="0" indent="-171450" algn="l" rtl="0">
              <a:spcBef>
                <a:spcPts val="0"/>
              </a:spcBef>
              <a:spcAft>
                <a:spcPts val="0"/>
              </a:spcAft>
              <a:buClr>
                <a:schemeClr val="dk1"/>
              </a:buClr>
              <a:buSzPts val="1200"/>
              <a:buFont typeface="Arial"/>
              <a:buChar char="•"/>
            </a:pPr>
            <a:r>
              <a:rPr lang="nb-NO" baseline="0" dirty="0"/>
              <a:t>Felles for begge grupper er at det er en risiko knyttet til det å være alene. Er man alene kan det for eksempel være vanskeligere å oppdage en brann. Det kan også være vanskeligere å rømme. </a:t>
            </a:r>
            <a:r>
              <a:rPr lang="nb-NO" dirty="0"/>
              <a:t>Personer som bor alene vil sannsynligvis oftere være alene i boenheten enn personer som bor sammen med andre. Aleneboere har derfor sannsynligvis en indirekte forhøyet risiko.</a:t>
            </a:r>
            <a:endParaRPr lang="nb-NO" baseline="0" dirty="0"/>
          </a:p>
          <a:p>
            <a:pPr marL="0" lvl="0" indent="0" algn="l" rtl="0">
              <a:spcBef>
                <a:spcPts val="0"/>
              </a:spcBef>
              <a:spcAft>
                <a:spcPts val="0"/>
              </a:spcAft>
              <a:buClr>
                <a:schemeClr val="dk1"/>
              </a:buClr>
              <a:buSzPts val="1200"/>
              <a:buFont typeface="Arial"/>
              <a:buNone/>
            </a:pPr>
            <a:endParaRPr lang="nb-NO" baseline="0" dirty="0"/>
          </a:p>
          <a:p>
            <a:pPr marL="0" lvl="0" indent="0" algn="l" rtl="0">
              <a:spcBef>
                <a:spcPts val="0"/>
              </a:spcBef>
              <a:spcAft>
                <a:spcPts val="0"/>
              </a:spcAft>
              <a:buClr>
                <a:schemeClr val="dk1"/>
              </a:buClr>
              <a:buSzPts val="1200"/>
              <a:buFont typeface="Arial"/>
              <a:buNone/>
            </a:pPr>
            <a:r>
              <a:rPr lang="nb-NO" baseline="0" dirty="0"/>
              <a:t>Funn vedr. kjønn:</a:t>
            </a:r>
          </a:p>
          <a:p>
            <a:pPr marL="171450" lvl="0" indent="-171450" algn="l" rtl="0">
              <a:spcBef>
                <a:spcPts val="0"/>
              </a:spcBef>
              <a:spcAft>
                <a:spcPts val="0"/>
              </a:spcAft>
              <a:buClr>
                <a:schemeClr val="dk1"/>
              </a:buClr>
              <a:buSzPts val="1200"/>
              <a:buFont typeface="Arial" panose="020B0604020202020204" pitchFamily="34" charset="0"/>
              <a:buChar char="•"/>
            </a:pPr>
            <a:r>
              <a:rPr lang="nb-NO" dirty="0"/>
              <a:t>Menn utgjør 56 % av de omkomne i perioden.</a:t>
            </a:r>
          </a:p>
          <a:p>
            <a:pPr marL="171450" lvl="0" indent="-171450" algn="l" rtl="0">
              <a:spcBef>
                <a:spcPts val="0"/>
              </a:spcBef>
              <a:spcAft>
                <a:spcPts val="0"/>
              </a:spcAft>
              <a:buClr>
                <a:schemeClr val="dk1"/>
              </a:buClr>
              <a:buSzPts val="1200"/>
              <a:buFont typeface="Arial" panose="020B0604020202020204" pitchFamily="34" charset="0"/>
              <a:buChar char="•"/>
            </a:pPr>
            <a:r>
              <a:rPr lang="nb-NO" baseline="0" dirty="0"/>
              <a:t>Generelt sett er altså ikke menn mye mer risikoutsatt enn kvinner.</a:t>
            </a:r>
          </a:p>
          <a:p>
            <a:pPr marL="171450" lvl="0" indent="-171450" algn="l" rtl="0">
              <a:spcBef>
                <a:spcPts val="0"/>
              </a:spcBef>
              <a:spcAft>
                <a:spcPts val="0"/>
              </a:spcAft>
              <a:buClr>
                <a:schemeClr val="dk1"/>
              </a:buClr>
              <a:buSzPts val="1200"/>
              <a:buFont typeface="Arial" panose="020B0604020202020204" pitchFamily="34" charset="0"/>
              <a:buChar char="•"/>
            </a:pPr>
            <a:r>
              <a:rPr lang="nb-NO" baseline="0" dirty="0"/>
              <a:t>I</a:t>
            </a:r>
            <a:r>
              <a:rPr lang="nb-NO" dirty="0"/>
              <a:t> enkelte aldersgrupper er imidlertid risikoen for å omkomme i brann høyere for menn.</a:t>
            </a:r>
          </a:p>
          <a:p>
            <a:pPr marL="171450" lvl="0" indent="-171450" algn="l" rtl="0">
              <a:spcBef>
                <a:spcPts val="0"/>
              </a:spcBef>
              <a:spcAft>
                <a:spcPts val="0"/>
              </a:spcAft>
              <a:buClr>
                <a:schemeClr val="dk1"/>
              </a:buClr>
              <a:buSzPts val="1200"/>
              <a:buFont typeface="Arial" panose="020B0604020202020204" pitchFamily="34" charset="0"/>
              <a:buChar char="•"/>
            </a:pPr>
            <a:r>
              <a:rPr lang="nb-NO" dirty="0"/>
              <a:t>Alkohol utgjør en større risikofaktor for menn enn for kvinner.</a:t>
            </a:r>
          </a:p>
          <a:p>
            <a:pPr marL="0" lvl="0" indent="0" algn="l" rtl="0">
              <a:spcBef>
                <a:spcPts val="0"/>
              </a:spcBef>
              <a:spcAft>
                <a:spcPts val="0"/>
              </a:spcAft>
              <a:buClr>
                <a:schemeClr val="dk1"/>
              </a:buClr>
              <a:buSzPts val="1200"/>
              <a:buFont typeface="Arial" panose="020B0604020202020204" pitchFamily="34" charset="0"/>
              <a:buNone/>
            </a:pPr>
            <a:endParaRPr lang="nb-NO" dirty="0"/>
          </a:p>
          <a:p>
            <a:pPr marL="0" lvl="0" indent="0" algn="l" rtl="0">
              <a:spcBef>
                <a:spcPts val="0"/>
              </a:spcBef>
              <a:spcAft>
                <a:spcPts val="0"/>
              </a:spcAft>
              <a:buClr>
                <a:schemeClr val="dk1"/>
              </a:buClr>
              <a:buSzPts val="1200"/>
              <a:buFont typeface="Arial" panose="020B0604020202020204" pitchFamily="34" charset="0"/>
              <a:buNone/>
            </a:pPr>
            <a:r>
              <a:rPr lang="nb-NO" dirty="0"/>
              <a:t>Fordeling menn-kvinner fra DSB-statistikk 2015-2019:</a:t>
            </a:r>
          </a:p>
          <a:p>
            <a:pPr marL="171450" lvl="0" indent="-171450" algn="l" rtl="0">
              <a:spcBef>
                <a:spcPts val="0"/>
              </a:spcBef>
              <a:spcAft>
                <a:spcPts val="0"/>
              </a:spcAft>
              <a:buClr>
                <a:schemeClr val="dk1"/>
              </a:buClr>
              <a:buSzPts val="1200"/>
              <a:buFont typeface="Arial" panose="020B0604020202020204" pitchFamily="34" charset="0"/>
              <a:buChar char="•"/>
            </a:pPr>
            <a:r>
              <a:rPr lang="nb-NO" dirty="0"/>
              <a:t>Menn</a:t>
            </a:r>
            <a:r>
              <a:rPr lang="nb-NO" baseline="0" dirty="0"/>
              <a:t> utgjør 64 % av de omkomne i denne perioden </a:t>
            </a:r>
          </a:p>
          <a:p>
            <a:pPr marL="0" lvl="0" indent="0" algn="l" rtl="0">
              <a:spcBef>
                <a:spcPts val="0"/>
              </a:spcBef>
              <a:spcAft>
                <a:spcPts val="0"/>
              </a:spcAft>
              <a:buClr>
                <a:schemeClr val="dk1"/>
              </a:buClr>
              <a:buSzPts val="1200"/>
              <a:buFont typeface="Arial" panose="020B0604020202020204" pitchFamily="34" charset="0"/>
              <a:buNone/>
            </a:pPr>
            <a:endParaRPr lang="nb-NO" baseline="0" dirty="0"/>
          </a:p>
          <a:p>
            <a:pPr marL="0" lvl="0" indent="0" algn="l" rtl="0">
              <a:spcBef>
                <a:spcPts val="0"/>
              </a:spcBef>
              <a:spcAft>
                <a:spcPts val="0"/>
              </a:spcAft>
              <a:buClr>
                <a:schemeClr val="dk1"/>
              </a:buClr>
              <a:buSzPts val="1200"/>
              <a:buFont typeface="Arial" panose="020B0604020202020204" pitchFamily="34" charset="0"/>
              <a:buNone/>
            </a:pPr>
            <a:r>
              <a:rPr lang="nb-NO" baseline="0" dirty="0"/>
              <a:t>Kjønnsvariasjon:</a:t>
            </a:r>
          </a:p>
          <a:p>
            <a:pPr marL="171450" lvl="0" indent="-171450" algn="l" rtl="0">
              <a:spcBef>
                <a:spcPts val="0"/>
              </a:spcBef>
              <a:spcAft>
                <a:spcPts val="0"/>
              </a:spcAft>
              <a:buClr>
                <a:schemeClr val="dk1"/>
              </a:buClr>
              <a:buSzPts val="1200"/>
              <a:buFont typeface="Arial" panose="020B0604020202020204" pitchFamily="34" charset="0"/>
              <a:buChar char="•"/>
            </a:pPr>
            <a:r>
              <a:rPr lang="nb-NO" baseline="0" dirty="0"/>
              <a:t>Variasjon mellom menn og kvinner kan i følge RISE forklares med både befolkningsfordeling og risikoatferd.</a:t>
            </a:r>
            <a:endParaRPr lang="nb-NO" dirty="0"/>
          </a:p>
          <a:p>
            <a:pPr marL="0" lvl="0" indent="0" algn="l" rtl="0">
              <a:spcBef>
                <a:spcPts val="0"/>
              </a:spcBef>
              <a:spcAft>
                <a:spcPts val="0"/>
              </a:spcAft>
              <a:buClr>
                <a:schemeClr val="dk1"/>
              </a:buClr>
              <a:buSzPts val="1200"/>
              <a:buFont typeface="Arial"/>
              <a:buNone/>
            </a:pPr>
            <a:endParaRPr lang="nb-NO" dirty="0"/>
          </a:p>
        </p:txBody>
      </p:sp>
      <p:sp>
        <p:nvSpPr>
          <p:cNvPr id="180" name="Google Shape;180;p7: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8</a:t>
            </a:fld>
            <a:endParaRPr/>
          </a:p>
        </p:txBody>
      </p:sp>
    </p:spTree>
    <p:extLst>
      <p:ext uri="{BB962C8B-B14F-4D97-AF65-F5344CB8AC3E}">
        <p14:creationId xmlns:p14="http://schemas.microsoft.com/office/powerpoint/2010/main" val="324205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a:spLocks noGrp="1" noRot="1" noChangeAspect="1"/>
          </p:cNvSpPr>
          <p:nvPr>
            <p:ph type="sldImg" idx="2"/>
          </p:nvPr>
        </p:nvSpPr>
        <p:spPr>
          <a:xfrm>
            <a:off x="-241300" y="798513"/>
            <a:ext cx="7097713" cy="3992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9:notes"/>
          <p:cNvSpPr txBox="1">
            <a:spLocks noGrp="1"/>
          </p:cNvSpPr>
          <p:nvPr>
            <p:ph type="body" idx="1"/>
          </p:nvPr>
        </p:nvSpPr>
        <p:spPr>
          <a:xfrm>
            <a:off x="661571" y="5056701"/>
            <a:ext cx="5292563" cy="4790558"/>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nb-NO" dirty="0"/>
              <a:t>Det er ofte menneskelig svikt som forårsaker dødsbranner. Åpen ild i forbindelse med for eksempel røyking og bruk av stearinlys er en gruppe av antennelseskilder som markerer seg i statistikken. Røyking er den største underårsaken til dødsbranner av disse to.</a:t>
            </a:r>
            <a:endParaRPr lang="nb-NO" baseline="0" dirty="0"/>
          </a:p>
          <a:p>
            <a:pPr marL="171450" lvl="0" indent="-171450" algn="l" rtl="0">
              <a:spcBef>
                <a:spcPts val="0"/>
              </a:spcBef>
              <a:spcAft>
                <a:spcPts val="0"/>
              </a:spcAft>
              <a:buClr>
                <a:schemeClr val="dk1"/>
              </a:buClr>
              <a:buSzPts val="1200"/>
              <a:buFont typeface="Arial" panose="020B0604020202020204" pitchFamily="34" charset="0"/>
              <a:buChar char="•"/>
            </a:pPr>
            <a:r>
              <a:rPr lang="nb-NO" baseline="0" dirty="0"/>
              <a:t>Hvis man ser på den største årsaken til </a:t>
            </a:r>
            <a:r>
              <a:rPr lang="nb-NO" u="sng" baseline="0" dirty="0"/>
              <a:t>alle branner</a:t>
            </a:r>
            <a:r>
              <a:rPr lang="nb-NO" u="none" baseline="0" dirty="0"/>
              <a:t>, </a:t>
            </a:r>
            <a:r>
              <a:rPr lang="nb-NO" baseline="0" dirty="0"/>
              <a:t>er det komfyren som er den vanligste årsaken til boligbrann. </a:t>
            </a:r>
          </a:p>
          <a:p>
            <a:pPr marL="171450" lvl="0" indent="-171450" algn="l" rtl="0">
              <a:spcBef>
                <a:spcPts val="0"/>
              </a:spcBef>
              <a:spcAft>
                <a:spcPts val="0"/>
              </a:spcAft>
              <a:buClr>
                <a:schemeClr val="dk1"/>
              </a:buClr>
              <a:buSzPts val="1200"/>
              <a:buFont typeface="Arial" panose="020B0604020202020204" pitchFamily="34" charset="0"/>
              <a:buChar char="•"/>
            </a:pPr>
            <a:r>
              <a:rPr lang="nb-NO" dirty="0"/>
              <a:t>Dødsbranner oppstår også oftest i de rommene hvor vi tilbringer mest tid: stue og på soverom.</a:t>
            </a:r>
          </a:p>
        </p:txBody>
      </p:sp>
      <p:sp>
        <p:nvSpPr>
          <p:cNvPr id="212" name="Google Shape;212;p9:notes"/>
          <p:cNvSpPr txBox="1">
            <a:spLocks noGrp="1"/>
          </p:cNvSpPr>
          <p:nvPr>
            <p:ph type="sldNum" idx="12"/>
          </p:nvPr>
        </p:nvSpPr>
        <p:spPr>
          <a:xfrm>
            <a:off x="3747368" y="10111552"/>
            <a:ext cx="2866806" cy="53228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x-none"/>
              <a:t>9</a:t>
            </a:fld>
            <a:endParaRPr/>
          </a:p>
        </p:txBody>
      </p:sp>
    </p:spTree>
    <p:extLst>
      <p:ext uri="{BB962C8B-B14F-4D97-AF65-F5344CB8AC3E}">
        <p14:creationId xmlns:p14="http://schemas.microsoft.com/office/powerpoint/2010/main" val="362532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7E731A-936F-4D17-8BD1-B18131B987E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9BBE4484-DBB1-4C55-A4C7-6C62CB64AD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2EB8C94-AB8D-42DC-B2E5-D46BC8F24994}"/>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5" name="Plassholder for bunntekst 4">
            <a:extLst>
              <a:ext uri="{FF2B5EF4-FFF2-40B4-BE49-F238E27FC236}">
                <a16:creationId xmlns:a16="http://schemas.microsoft.com/office/drawing/2014/main" id="{3E7CBA59-A91B-4E3F-96AB-4814A426780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E1F1A85-3A20-4274-83EC-7F2229976C0B}"/>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185393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C1FE0D-79DA-46DA-8144-5E79DA927EFC}"/>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16EAE2DF-0A02-46DB-953A-6B65322EAF9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FCF46E-DCBA-43F4-9E99-4EBCD31D215F}"/>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5" name="Plassholder for bunntekst 4">
            <a:extLst>
              <a:ext uri="{FF2B5EF4-FFF2-40B4-BE49-F238E27FC236}">
                <a16:creationId xmlns:a16="http://schemas.microsoft.com/office/drawing/2014/main" id="{4B0D4731-8918-474C-96F8-E2F9BBBAA9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740770A-0D00-40CC-85AE-B4BFEBA3FE42}"/>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27528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509D40F-C933-4CF3-97DB-3AE07983299C}"/>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8F4892A-44B5-4A7C-A6CE-B7323C8542A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FFC5800-9E9A-4CCB-BF63-140ECB0A7998}"/>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5" name="Plassholder for bunntekst 4">
            <a:extLst>
              <a:ext uri="{FF2B5EF4-FFF2-40B4-BE49-F238E27FC236}">
                <a16:creationId xmlns:a16="http://schemas.microsoft.com/office/drawing/2014/main" id="{B9E19883-12F5-4B64-A2E6-80001FDBA58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F87BA8A-D38D-455B-BF81-FFD6F2DFC1C4}"/>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25313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o innholdsdeler">
  <p:cSld name="1_To innholdsdeler">
    <p:spTree>
      <p:nvGrpSpPr>
        <p:cNvPr id="1" name="Shape 37"/>
        <p:cNvGrpSpPr/>
        <p:nvPr/>
      </p:nvGrpSpPr>
      <p:grpSpPr>
        <a:xfrm>
          <a:off x="0" y="0"/>
          <a:ext cx="0" cy="0"/>
          <a:chOff x="0" y="0"/>
          <a:chExt cx="0" cy="0"/>
        </a:xfrm>
      </p:grpSpPr>
      <p:sp>
        <p:nvSpPr>
          <p:cNvPr id="38" name="Google Shape;38;p5"/>
          <p:cNvSpPr txBox="1">
            <a:spLocks noGrp="1"/>
          </p:cNvSpPr>
          <p:nvPr>
            <p:ph type="dt" idx="10"/>
          </p:nvPr>
        </p:nvSpPr>
        <p:spPr>
          <a:xfrm>
            <a:off x="1138483" y="6292531"/>
            <a:ext cx="1007595" cy="131704"/>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151591" y="6424235"/>
            <a:ext cx="8248048" cy="13062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151592" y="6554855"/>
            <a:ext cx="1007595" cy="131704"/>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fld id="{00000000-1234-1234-1234-123412341234}" type="slidenum">
              <a:rPr lang="x-none" smtClean="0"/>
              <a:pPr/>
              <a:t>‹#›</a:t>
            </a:fld>
            <a:endParaRPr lang="x-none"/>
          </a:p>
        </p:txBody>
      </p:sp>
      <p:sp>
        <p:nvSpPr>
          <p:cNvPr id="41" name="Google Shape;41;p5"/>
          <p:cNvSpPr txBox="1">
            <a:spLocks noGrp="1"/>
          </p:cNvSpPr>
          <p:nvPr>
            <p:ph type="title"/>
          </p:nvPr>
        </p:nvSpPr>
        <p:spPr>
          <a:xfrm>
            <a:off x="1046713" y="1280908"/>
            <a:ext cx="9850679" cy="784800"/>
          </a:xfrm>
          <a:prstGeom prst="rect">
            <a:avLst/>
          </a:prstGeom>
          <a:noFill/>
          <a:ln>
            <a:noFill/>
          </a:ln>
        </p:spPr>
        <p:txBody>
          <a:bodyPr spcFirstLastPara="1" wrap="square" lIns="0" tIns="0" rIns="0" bIns="0" anchor="t" anchorCtr="0">
            <a:noAutofit/>
          </a:bodyPr>
          <a:lstStyle>
            <a:lvl1pPr lvl="0" algn="l">
              <a:lnSpc>
                <a:spcPct val="93333"/>
              </a:lnSpc>
              <a:spcBef>
                <a:spcPts val="0"/>
              </a:spcBef>
              <a:spcAft>
                <a:spcPts val="0"/>
              </a:spcAft>
              <a:buClr>
                <a:srgbClr val="FF5600"/>
              </a:buClr>
              <a:buSzPts val="3000"/>
              <a:buFont typeface="Rockwel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046712" y="2430083"/>
            <a:ext cx="4656000" cy="3115311"/>
          </a:xfrm>
          <a:prstGeom prst="rect">
            <a:avLst/>
          </a:prstGeom>
          <a:noFill/>
          <a:ln>
            <a:noFill/>
          </a:ln>
        </p:spPr>
        <p:txBody>
          <a:bodyPr spcFirstLastPara="1" wrap="square" lIns="0" tIns="0" rIns="0" bIns="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Clr>
                <a:srgbClr val="4F4F4F"/>
              </a:buClr>
              <a:buSzPts val="1600"/>
              <a:buChar char="–"/>
              <a:defRPr sz="2133"/>
            </a:lvl2pPr>
            <a:lvl3pPr marL="1828754" lvl="2" indent="-423323" algn="l">
              <a:spcBef>
                <a:spcPts val="373"/>
              </a:spcBef>
              <a:spcAft>
                <a:spcPts val="0"/>
              </a:spcAft>
              <a:buClr>
                <a:srgbClr val="4F4F4F"/>
              </a:buClr>
              <a:buSzPts val="1400"/>
              <a:buChar char="•"/>
              <a:defRPr sz="1867"/>
            </a:lvl3pPr>
            <a:lvl4pPr marL="2438339" lvl="3" indent="-406390" algn="l">
              <a:spcBef>
                <a:spcPts val="320"/>
              </a:spcBef>
              <a:spcAft>
                <a:spcPts val="0"/>
              </a:spcAft>
              <a:buClr>
                <a:srgbClr val="4F4F4F"/>
              </a:buClr>
              <a:buSzPts val="1200"/>
              <a:buChar char="–"/>
              <a:defRPr sz="1600"/>
            </a:lvl4pPr>
            <a:lvl5pPr marL="3047924" lvl="4" indent="-406390" algn="l">
              <a:spcBef>
                <a:spcPts val="320"/>
              </a:spcBef>
              <a:spcAft>
                <a:spcPts val="0"/>
              </a:spcAft>
              <a:buClr>
                <a:srgbClr val="4F4F4F"/>
              </a:buClr>
              <a:buSzPts val="120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43" name="Google Shape;43;p5"/>
          <p:cNvSpPr txBox="1">
            <a:spLocks noGrp="1"/>
          </p:cNvSpPr>
          <p:nvPr>
            <p:ph type="body" idx="2"/>
          </p:nvPr>
        </p:nvSpPr>
        <p:spPr>
          <a:xfrm>
            <a:off x="6333161" y="2408020"/>
            <a:ext cx="4656000" cy="3137373"/>
          </a:xfrm>
          <a:prstGeom prst="rect">
            <a:avLst/>
          </a:prstGeom>
          <a:noFill/>
          <a:ln>
            <a:noFill/>
          </a:ln>
        </p:spPr>
        <p:txBody>
          <a:bodyPr spcFirstLastPara="1" wrap="square" lIns="0" tIns="0" rIns="0" bIns="0" anchor="t" anchorCtr="0">
            <a:noAutofit/>
          </a:bodyPr>
          <a:lstStyle>
            <a:lvl1pPr marL="609585" lvl="0" indent="-457189" algn="l">
              <a:spcBef>
                <a:spcPts val="480"/>
              </a:spcBef>
              <a:spcAft>
                <a:spcPts val="0"/>
              </a:spcAft>
              <a:buSzPts val="1800"/>
              <a:buChar char="∙"/>
              <a:defRPr sz="2400"/>
            </a:lvl1pPr>
            <a:lvl2pPr marL="1219170" lvl="1" indent="-440256" algn="l">
              <a:spcBef>
                <a:spcPts val="427"/>
              </a:spcBef>
              <a:spcAft>
                <a:spcPts val="0"/>
              </a:spcAft>
              <a:buClr>
                <a:srgbClr val="4F4F4F"/>
              </a:buClr>
              <a:buSzPts val="1600"/>
              <a:buChar char="–"/>
              <a:defRPr sz="2133"/>
            </a:lvl2pPr>
            <a:lvl3pPr marL="1828754" lvl="2" indent="-423323" algn="l">
              <a:spcBef>
                <a:spcPts val="373"/>
              </a:spcBef>
              <a:spcAft>
                <a:spcPts val="0"/>
              </a:spcAft>
              <a:buClr>
                <a:srgbClr val="4F4F4F"/>
              </a:buClr>
              <a:buSzPts val="1400"/>
              <a:buChar char="•"/>
              <a:defRPr sz="1867"/>
            </a:lvl3pPr>
            <a:lvl4pPr marL="2438339" lvl="3" indent="-406390" algn="l">
              <a:spcBef>
                <a:spcPts val="320"/>
              </a:spcBef>
              <a:spcAft>
                <a:spcPts val="0"/>
              </a:spcAft>
              <a:buClr>
                <a:srgbClr val="4F4F4F"/>
              </a:buClr>
              <a:buSzPts val="1200"/>
              <a:buChar char="–"/>
              <a:defRPr sz="1600"/>
            </a:lvl4pPr>
            <a:lvl5pPr marL="3047924" lvl="4" indent="-406390" algn="l">
              <a:spcBef>
                <a:spcPts val="320"/>
              </a:spcBef>
              <a:spcAft>
                <a:spcPts val="0"/>
              </a:spcAft>
              <a:buClr>
                <a:srgbClr val="4F4F4F"/>
              </a:buClr>
              <a:buSzPts val="1200"/>
              <a:buChar char="»"/>
              <a:defRPr sz="1600"/>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8677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0CCE5F-78AD-4700-AC2A-97F498520C6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715B86E-9413-4143-A014-FDEFCE6556B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4C85A9E-E221-412B-8994-3C37330CEB13}"/>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5" name="Plassholder for bunntekst 4">
            <a:extLst>
              <a:ext uri="{FF2B5EF4-FFF2-40B4-BE49-F238E27FC236}">
                <a16:creationId xmlns:a16="http://schemas.microsoft.com/office/drawing/2014/main" id="{76F864FA-889E-449C-BC1C-8BAC74C3A05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84E8154-9731-448C-9D1F-E26FB79B42F8}"/>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1266704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860E45-D6FC-4187-B72A-BD20AA0A650C}"/>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7AD61B8-AC0E-419D-ABF3-F880520C2C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EDE19A3-4ED2-44FE-AD29-7157EA591FF3}"/>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5" name="Plassholder for bunntekst 4">
            <a:extLst>
              <a:ext uri="{FF2B5EF4-FFF2-40B4-BE49-F238E27FC236}">
                <a16:creationId xmlns:a16="http://schemas.microsoft.com/office/drawing/2014/main" id="{FDF1ABC6-6CDA-4B34-9875-F04E96AE17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4BB8261-B243-4118-A207-2A920C6FDD63}"/>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7630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E6934A-BD2C-45C9-9DC5-7DB07865653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CEDFF6E-6C60-43DF-9591-BC3FA97FE3DF}"/>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68DE345-D743-45A9-BE39-186BCDE36F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D6532F0-D6AA-480B-A57D-52470A8D6D02}"/>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6" name="Plassholder for bunntekst 5">
            <a:extLst>
              <a:ext uri="{FF2B5EF4-FFF2-40B4-BE49-F238E27FC236}">
                <a16:creationId xmlns:a16="http://schemas.microsoft.com/office/drawing/2014/main" id="{FA61BBBA-FC4D-4CF6-9C72-C562B093A11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F863A59-F58B-4B7B-BF1A-B73846BD096C}"/>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1546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08FF3C-5C50-42AC-A4E5-DFFE6367A21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D039A7A-F31C-472C-A72F-45DBAC898C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13BF8EBB-883A-4D96-9D8D-F059E3CBA35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FE08EF4-AECF-4132-B8CD-153A05CEB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A1A1969B-94EC-496B-BC9F-C0FDEF88FA07}"/>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B5011B6-DFDC-4681-98B5-3D4B8FFADC64}"/>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8" name="Plassholder for bunntekst 7">
            <a:extLst>
              <a:ext uri="{FF2B5EF4-FFF2-40B4-BE49-F238E27FC236}">
                <a16:creationId xmlns:a16="http://schemas.microsoft.com/office/drawing/2014/main" id="{490D1F58-6F04-4843-8BE7-47756D87F36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C1A6F10-D9F3-45A6-800B-552E078D7B4E}"/>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68408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C44119-94AC-4475-B359-C45280278D2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23C9FEE-78E4-443D-80CA-0F9626DE8671}"/>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4" name="Plassholder for bunntekst 3">
            <a:extLst>
              <a:ext uri="{FF2B5EF4-FFF2-40B4-BE49-F238E27FC236}">
                <a16:creationId xmlns:a16="http://schemas.microsoft.com/office/drawing/2014/main" id="{CD58FC3E-422D-420E-9382-4593B8FB3FA0}"/>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5928E2B-75AE-43E2-8ACC-852A7149EF49}"/>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141321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ACAB3AC-3A1C-4D7F-AD16-A8B60A3D6AB3}"/>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3" name="Plassholder for bunntekst 2">
            <a:extLst>
              <a:ext uri="{FF2B5EF4-FFF2-40B4-BE49-F238E27FC236}">
                <a16:creationId xmlns:a16="http://schemas.microsoft.com/office/drawing/2014/main" id="{442F63EE-E5D0-4EFA-B517-A67E0F61B0C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693E95B-7D34-47F3-89B1-784E428EEEEB}"/>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3823636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0AA7904-B711-4C61-BBE9-1328D308D82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6253985C-AEB2-4D83-8992-616BAC2DE4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AB16730-362C-4DB3-8B46-85DDC67537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ABEC537C-4380-4516-9E63-F63DDF283D3B}"/>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6" name="Plassholder for bunntekst 5">
            <a:extLst>
              <a:ext uri="{FF2B5EF4-FFF2-40B4-BE49-F238E27FC236}">
                <a16:creationId xmlns:a16="http://schemas.microsoft.com/office/drawing/2014/main" id="{A51C3A36-8CC4-4B6D-9260-8370F433D1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D00D69E-C0BA-4B7D-A846-F6EDD89C680F}"/>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952274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ECD1BA-42F6-4B48-AAF5-D5FD087C755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970BB14-F3AA-423E-9CAB-E90144752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3BBF9CB-89C2-4084-BA34-C869F3529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989CAB1-B0D0-4CCB-A904-198395F9CD42}"/>
              </a:ext>
            </a:extLst>
          </p:cNvPr>
          <p:cNvSpPr>
            <a:spLocks noGrp="1"/>
          </p:cNvSpPr>
          <p:nvPr>
            <p:ph type="dt" sz="half" idx="10"/>
          </p:nvPr>
        </p:nvSpPr>
        <p:spPr/>
        <p:txBody>
          <a:bodyPr/>
          <a:lstStyle/>
          <a:p>
            <a:fld id="{44D56E4F-55AC-4311-A919-4593A16FEB3D}" type="datetimeFigureOut">
              <a:rPr lang="nb-NO" smtClean="0"/>
              <a:t>05.06.2023</a:t>
            </a:fld>
            <a:endParaRPr lang="nb-NO"/>
          </a:p>
        </p:txBody>
      </p:sp>
      <p:sp>
        <p:nvSpPr>
          <p:cNvPr id="6" name="Plassholder for bunntekst 5">
            <a:extLst>
              <a:ext uri="{FF2B5EF4-FFF2-40B4-BE49-F238E27FC236}">
                <a16:creationId xmlns:a16="http://schemas.microsoft.com/office/drawing/2014/main" id="{88807C45-75B5-45E1-A6B4-B1FC7646CFA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C6B47B2-C875-4790-B5C6-5C86AAB2D019}"/>
              </a:ext>
            </a:extLst>
          </p:cNvPr>
          <p:cNvSpPr>
            <a:spLocks noGrp="1"/>
          </p:cNvSpPr>
          <p:nvPr>
            <p:ph type="sldNum" sz="quarter" idx="12"/>
          </p:nvPr>
        </p:nvSpPr>
        <p:spPr/>
        <p:txBody>
          <a:bodyPr/>
          <a:lstStyle/>
          <a:p>
            <a:fld id="{6AF96CF7-9247-4B11-BFC3-422B43D58C73}" type="slidenum">
              <a:rPr lang="nb-NO" smtClean="0"/>
              <a:t>‹#›</a:t>
            </a:fld>
            <a:endParaRPr lang="nb-NO"/>
          </a:p>
        </p:txBody>
      </p:sp>
    </p:spTree>
    <p:extLst>
      <p:ext uri="{BB962C8B-B14F-4D97-AF65-F5344CB8AC3E}">
        <p14:creationId xmlns:p14="http://schemas.microsoft.com/office/powerpoint/2010/main" val="272573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82D3D6D-A471-41DF-B26F-95BB924DF9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100D897-03AD-4362-8368-4CAEEE6F4A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F842B73-6721-4A6D-8103-DFD836399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56E4F-55AC-4311-A919-4593A16FEB3D}" type="datetimeFigureOut">
              <a:rPr lang="nb-NO" smtClean="0"/>
              <a:t>05.06.2023</a:t>
            </a:fld>
            <a:endParaRPr lang="nb-NO"/>
          </a:p>
        </p:txBody>
      </p:sp>
      <p:sp>
        <p:nvSpPr>
          <p:cNvPr id="5" name="Plassholder for bunntekst 4">
            <a:extLst>
              <a:ext uri="{FF2B5EF4-FFF2-40B4-BE49-F238E27FC236}">
                <a16:creationId xmlns:a16="http://schemas.microsoft.com/office/drawing/2014/main" id="{49C9545F-1E58-4820-95DE-A5028F6261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3FF7888-F21C-43A9-A07A-2AB7D0F367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96CF7-9247-4B11-BFC3-422B43D58C73}" type="slidenum">
              <a:rPr lang="nb-NO" smtClean="0"/>
              <a:t>‹#›</a:t>
            </a:fld>
            <a:endParaRPr lang="nb-NO"/>
          </a:p>
        </p:txBody>
      </p:sp>
    </p:spTree>
    <p:extLst>
      <p:ext uri="{BB962C8B-B14F-4D97-AF65-F5344CB8AC3E}">
        <p14:creationId xmlns:p14="http://schemas.microsoft.com/office/powerpoint/2010/main" val="468208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livsviktigsamarbeid.no/" TargetMode="External"/><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ekurs.dsb.n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dsb.no/globalassets/dokumenter/veiledere-handboker-og-informasjonsmateriell/veiledere/samarbeid-mellom-kommunale-tjenesteytere-om-brannsikkerhet-for-risikoutsatte-grupper.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hyperlink" Target="https://skafor.org/trygge-lokalsamfunn/temaer-og-samarbeidspartnere/brannsikkerhet/"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brannstatistikk.no/" TargetMode="External"/><Relationship Id="rId3" Type="http://schemas.openxmlformats.org/officeDocument/2006/relationships/hyperlink" Target="https://www.livsviktigsamarbeid.no/" TargetMode="External"/><Relationship Id="rId7" Type="http://schemas.openxmlformats.org/officeDocument/2006/relationships/hyperlink" Target="https://branntips.no/"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dsb.no/globalassets/dokumenter/veiledere-handboker-og-informasjonsmateriell/veiledere/samarbeid-mellom-kommunale-tjenesteytere-om-brannsikkerhet-for-risikoutsatte-grupper.pdf" TargetMode="External"/><Relationship Id="rId5" Type="http://schemas.openxmlformats.org/officeDocument/2006/relationships/hyperlink" Target="https://ekurs.dsb.no/" TargetMode="External"/><Relationship Id="rId4" Type="http://schemas.openxmlformats.org/officeDocument/2006/relationships/hyperlink" Target="https://www.skafor.org/samarbeidombrann/" TargetMode="External"/><Relationship Id="rId9" Type="http://schemas.openxmlformats.org/officeDocument/2006/relationships/hyperlink" Target="https://www.aftenbladet.no/magasin/i/Kd4nG/naar-alt-rakne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BC3E964-226C-4EA9-800A-3F1704EF7E73}"/>
              </a:ext>
            </a:extLst>
          </p:cNvPr>
          <p:cNvSpPr>
            <a:spLocks noGrp="1"/>
          </p:cNvSpPr>
          <p:nvPr>
            <p:ph type="title"/>
          </p:nvPr>
        </p:nvSpPr>
        <p:spPr>
          <a:xfrm>
            <a:off x="456013" y="925417"/>
            <a:ext cx="11156950" cy="3426245"/>
          </a:xfrm>
          <a:noFill/>
          <a:ln w="38100"/>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nb-NO" dirty="0">
                <a:ln w="0"/>
                <a:solidFill>
                  <a:schemeClr val="accent1"/>
                </a:solidFill>
                <a:effectLst>
                  <a:outerShdw blurRad="38100" dist="25400" dir="5400000" algn="ctr" rotWithShape="0">
                    <a:srgbClr val="6E747A">
                      <a:alpha val="43000"/>
                    </a:srgbClr>
                  </a:outerShdw>
                </a:effectLst>
              </a:rPr>
            </a:br>
            <a:r>
              <a:rPr lang="nb-NO" dirty="0">
                <a:ln w="0"/>
                <a:solidFill>
                  <a:schemeClr val="accent1">
                    <a:lumMod val="75000"/>
                  </a:schemeClr>
                </a:solidFill>
                <a:effectLst>
                  <a:outerShdw blurRad="38100" dist="25400" dir="5400000" algn="ctr" rotWithShape="0">
                    <a:srgbClr val="6E747A">
                      <a:alpha val="43000"/>
                    </a:srgbClr>
                  </a:outerShdw>
                </a:effectLst>
              </a:rPr>
              <a:t>Samarbeid om </a:t>
            </a:r>
            <a:br>
              <a:rPr lang="nb-NO" dirty="0">
                <a:ln w="0"/>
                <a:solidFill>
                  <a:schemeClr val="accent1">
                    <a:lumMod val="75000"/>
                  </a:schemeClr>
                </a:solidFill>
                <a:effectLst>
                  <a:outerShdw blurRad="38100" dist="25400" dir="5400000" algn="ctr" rotWithShape="0">
                    <a:srgbClr val="6E747A">
                      <a:alpha val="43000"/>
                    </a:srgbClr>
                  </a:outerShdw>
                </a:effectLst>
              </a:rPr>
            </a:br>
            <a:r>
              <a:rPr lang="nb-NO" dirty="0">
                <a:ln w="0"/>
                <a:solidFill>
                  <a:schemeClr val="accent1">
                    <a:lumMod val="75000"/>
                  </a:schemeClr>
                </a:solidFill>
                <a:effectLst>
                  <a:outerShdw blurRad="38100" dist="25400" dir="5400000" algn="ctr" rotWithShape="0">
                    <a:srgbClr val="6E747A">
                      <a:alpha val="43000"/>
                    </a:srgbClr>
                  </a:outerShdw>
                </a:effectLst>
              </a:rPr>
              <a:t>brannsikkerhet for </a:t>
            </a:r>
            <a:br>
              <a:rPr lang="nb-NO" dirty="0">
                <a:ln w="0"/>
                <a:solidFill>
                  <a:schemeClr val="accent1">
                    <a:lumMod val="75000"/>
                  </a:schemeClr>
                </a:solidFill>
                <a:effectLst>
                  <a:outerShdw blurRad="38100" dist="25400" dir="5400000" algn="ctr" rotWithShape="0">
                    <a:srgbClr val="6E747A">
                      <a:alpha val="43000"/>
                    </a:srgbClr>
                  </a:outerShdw>
                </a:effectLst>
              </a:rPr>
            </a:br>
            <a:r>
              <a:rPr lang="nb-NO" dirty="0">
                <a:ln w="0"/>
                <a:solidFill>
                  <a:schemeClr val="accent1">
                    <a:lumMod val="75000"/>
                  </a:schemeClr>
                </a:solidFill>
                <a:effectLst>
                  <a:outerShdw blurRad="38100" dist="25400" dir="5400000" algn="ctr" rotWithShape="0">
                    <a:srgbClr val="6E747A">
                      <a:alpha val="43000"/>
                    </a:srgbClr>
                  </a:outerShdw>
                </a:effectLst>
              </a:rPr>
              <a:t>risikoutsatte grupper</a:t>
            </a:r>
            <a:br>
              <a:rPr lang="nb-NO" dirty="0">
                <a:ln w="0"/>
                <a:solidFill>
                  <a:schemeClr val="accent1"/>
                </a:solidFill>
                <a:effectLst>
                  <a:outerShdw blurRad="38100" dist="25400" dir="5400000" algn="ctr" rotWithShape="0">
                    <a:srgbClr val="6E747A">
                      <a:alpha val="43000"/>
                    </a:srgbClr>
                  </a:outerShdw>
                </a:effectLst>
              </a:rPr>
            </a:br>
            <a:endParaRPr lang="nb-NO" dirty="0">
              <a:ln w="0"/>
              <a:solidFill>
                <a:schemeClr val="accent1"/>
              </a:solidFill>
              <a:effectLst>
                <a:outerShdw blurRad="38100" dist="25400" dir="5400000" algn="ctr" rotWithShape="0">
                  <a:srgbClr val="6E747A">
                    <a:alpha val="43000"/>
                  </a:srgbClr>
                </a:outerShdw>
              </a:effectLst>
            </a:endParaRPr>
          </a:p>
        </p:txBody>
      </p:sp>
      <p:sp>
        <p:nvSpPr>
          <p:cNvPr id="5" name="Plassholder for tekst 4">
            <a:extLst>
              <a:ext uri="{FF2B5EF4-FFF2-40B4-BE49-F238E27FC236}">
                <a16:creationId xmlns:a16="http://schemas.microsoft.com/office/drawing/2014/main" id="{83FD3D01-46C2-44DC-B7B8-9AC29EF30004}"/>
              </a:ext>
            </a:extLst>
          </p:cNvPr>
          <p:cNvSpPr>
            <a:spLocks noGrp="1"/>
          </p:cNvSpPr>
          <p:nvPr>
            <p:ph type="body" idx="1"/>
          </p:nvPr>
        </p:nvSpPr>
        <p:spPr>
          <a:xfrm>
            <a:off x="645584" y="4589463"/>
            <a:ext cx="10515600" cy="1500187"/>
          </a:xfrm>
        </p:spPr>
        <p:txBody>
          <a:bodyPr>
            <a:normAutofit/>
          </a:bodyPr>
          <a:lstStyle/>
          <a:p>
            <a:pPr algn="ctr"/>
            <a:r>
              <a:rPr lang="nb-NO" dirty="0"/>
              <a:t>Kurs for: (målgruppe)</a:t>
            </a:r>
          </a:p>
          <a:p>
            <a:pPr algn="ctr"/>
            <a:endParaRPr lang="nb-NO" dirty="0"/>
          </a:p>
          <a:p>
            <a:pPr algn="ctr"/>
            <a:endParaRPr lang="nb-NO" dirty="0"/>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5667" y="1815579"/>
            <a:ext cx="2255520" cy="1645920"/>
          </a:xfrm>
          <a:prstGeom prst="rect">
            <a:avLst/>
          </a:prstGeom>
        </p:spPr>
      </p:pic>
    </p:spTree>
    <p:extLst>
      <p:ext uri="{BB962C8B-B14F-4D97-AF65-F5344CB8AC3E}">
        <p14:creationId xmlns:p14="http://schemas.microsoft.com/office/powerpoint/2010/main" val="369430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BA6690D8-8D40-81C1-6042-3D8B63A8F7DC}"/>
              </a:ext>
            </a:extLst>
          </p:cNvPr>
          <p:cNvSpPr>
            <a:spLocks noGrp="1"/>
          </p:cNvSpPr>
          <p:nvPr>
            <p:ph idx="1"/>
          </p:nvPr>
        </p:nvSpPr>
        <p:spPr>
          <a:xfrm>
            <a:off x="505325" y="1825624"/>
            <a:ext cx="11357811" cy="5032376"/>
          </a:xfrm>
        </p:spPr>
        <p:txBody>
          <a:bodyPr>
            <a:normAutofit fontScale="85000" lnSpcReduction="20000"/>
          </a:bodyPr>
          <a:lstStyle/>
          <a:p>
            <a:pPr marL="0" indent="0">
              <a:buNone/>
            </a:pPr>
            <a:endParaRPr lang="nb-NO" dirty="0"/>
          </a:p>
          <a:p>
            <a:pPr marL="0" indent="0">
              <a:buNone/>
            </a:pPr>
            <a:r>
              <a:rPr lang="nb-NO" dirty="0"/>
              <a:t>Om kroppsnære branner:</a:t>
            </a:r>
          </a:p>
          <a:p>
            <a:pPr marL="0" indent="0" algn="l">
              <a:buNone/>
            </a:pPr>
            <a:r>
              <a:rPr lang="nb-NO" b="0" i="0" dirty="0">
                <a:solidFill>
                  <a:srgbClr val="1D2129"/>
                </a:solidFill>
                <a:effectLst/>
              </a:rPr>
              <a:t>I en forskningsrapport </a:t>
            </a:r>
            <a:r>
              <a:rPr lang="nb-NO" dirty="0">
                <a:solidFill>
                  <a:srgbClr val="1D2129"/>
                </a:solidFill>
              </a:rPr>
              <a:t>fra</a:t>
            </a:r>
            <a:r>
              <a:rPr lang="nb-NO" b="0" i="0" dirty="0">
                <a:solidFill>
                  <a:srgbClr val="1D2129"/>
                </a:solidFill>
                <a:effectLst/>
              </a:rPr>
              <a:t> Sverige er 1856 dødsbranner de siste ti årene analysert. Her konkluderes det blant annet med:</a:t>
            </a:r>
          </a:p>
          <a:p>
            <a:pPr algn="l"/>
            <a:endParaRPr lang="nb-NO" b="0" i="0" dirty="0">
              <a:solidFill>
                <a:srgbClr val="1D2129"/>
              </a:solidFill>
              <a:effectLst/>
            </a:endParaRPr>
          </a:p>
          <a:p>
            <a:r>
              <a:rPr lang="nb-NO" b="0" i="0" dirty="0">
                <a:solidFill>
                  <a:srgbClr val="1D2129"/>
                </a:solidFill>
                <a:effectLst/>
              </a:rPr>
              <a:t>Brann i klær, antent av levende lys eller sigaretter drepte 246 mennesker (utgjør 13% av hendelsene). Den omkomne var oftest eldre kvinne som døde av brannskadene. Var ikke påvirket av alkohol eller antidepressiva legemidler. Brannen var av begrenset omfang, skjedde i omsorgsbolig og på dagtid vinterhalvåret.</a:t>
            </a:r>
          </a:p>
          <a:p>
            <a:pPr marL="0" indent="0">
              <a:buNone/>
            </a:pPr>
            <a:endParaRPr lang="nb-NO" b="0" i="0" dirty="0">
              <a:solidFill>
                <a:srgbClr val="1D2129"/>
              </a:solidFill>
              <a:effectLst/>
            </a:endParaRPr>
          </a:p>
          <a:p>
            <a:r>
              <a:rPr lang="nb-NO" b="0" i="0" dirty="0">
                <a:solidFill>
                  <a:srgbClr val="1D2129"/>
                </a:solidFill>
                <a:effectLst/>
              </a:rPr>
              <a:t>Brann i møbler, antent av sigaretter drepte 513 (utgjør 28% av hendelsene). Den omkomne oftest mellom 65 og 74 år, bodde alene og var påvirket av alkohol. Vanligste boligtype var leilighet i mellomstore tettsteder.</a:t>
            </a:r>
            <a:br>
              <a:rPr lang="nb-NO" b="0" i="0" dirty="0">
                <a:solidFill>
                  <a:srgbClr val="1D2129"/>
                </a:solidFill>
                <a:effectLst/>
              </a:rPr>
            </a:br>
            <a:endParaRPr lang="nb-NO" b="0" i="0" dirty="0">
              <a:solidFill>
                <a:srgbClr val="1D2129"/>
              </a:solidFill>
              <a:effectLst/>
            </a:endParaRPr>
          </a:p>
          <a:p>
            <a:pPr marL="0" indent="0">
              <a:buNone/>
            </a:pPr>
            <a:r>
              <a:rPr lang="nb-NO" sz="2300" b="0" i="0" dirty="0">
                <a:solidFill>
                  <a:srgbClr val="1D2129"/>
                </a:solidFill>
                <a:effectLst/>
              </a:rPr>
              <a:t>Kilde: </a:t>
            </a:r>
            <a:r>
              <a:rPr lang="sv-SE" sz="2300" dirty="0"/>
              <a:t>Brandsäkerhet för en åldrande befolkning – fördjupad problembeskrivning och diskussion om framtidens utmaningar och lösningar (Brandforsk 2020:9)</a:t>
            </a:r>
            <a:endParaRPr lang="nb-NO" sz="2300" dirty="0"/>
          </a:p>
        </p:txBody>
      </p:sp>
      <p:sp>
        <p:nvSpPr>
          <p:cNvPr id="7" name="Tittel 1">
            <a:extLst>
              <a:ext uri="{FF2B5EF4-FFF2-40B4-BE49-F238E27FC236}">
                <a16:creationId xmlns:a16="http://schemas.microsoft.com/office/drawing/2014/main" id="{FB28A85E-59F7-EDC3-EA18-CFC3CA381A1C}"/>
              </a:ext>
            </a:extLst>
          </p:cNvPr>
          <p:cNvSpPr txBox="1">
            <a:spLocks noGrp="1"/>
          </p:cNvSpPr>
          <p:nvPr>
            <p:ph type="title"/>
          </p:nvPr>
        </p:nvSpPr>
        <p:spPr>
          <a:xfrm>
            <a:off x="838200" y="365125"/>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Årsaker til dødsbranner</a:t>
            </a:r>
          </a:p>
        </p:txBody>
      </p:sp>
    </p:spTree>
    <p:extLst>
      <p:ext uri="{BB962C8B-B14F-4D97-AF65-F5344CB8AC3E}">
        <p14:creationId xmlns:p14="http://schemas.microsoft.com/office/powerpoint/2010/main" val="3220444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2">
              <a:lumMod val="60000"/>
              <a:lumOff val="40000"/>
            </a:schemeClr>
          </a:solidFill>
        </p:spPr>
        <p:txBody>
          <a:bodyPr/>
          <a:lstStyle/>
          <a:p>
            <a:r>
              <a:rPr lang="nb-NO" dirty="0"/>
              <a:t>Hvorfor er vi så opptatt av dette?</a:t>
            </a:r>
            <a:br>
              <a:rPr lang="nb-NO" dirty="0"/>
            </a:br>
            <a:r>
              <a:rPr lang="nb-NO" sz="3200" dirty="0"/>
              <a:t>Noen utviklingstrekk som kan ha betydning for brannbildet: </a:t>
            </a:r>
          </a:p>
        </p:txBody>
      </p:sp>
      <p:sp>
        <p:nvSpPr>
          <p:cNvPr id="3" name="Plassholder for innhold 2"/>
          <p:cNvSpPr>
            <a:spLocks noGrp="1"/>
          </p:cNvSpPr>
          <p:nvPr>
            <p:ph idx="1"/>
          </p:nvPr>
        </p:nvSpPr>
        <p:spPr>
          <a:xfrm>
            <a:off x="193050" y="2159307"/>
            <a:ext cx="11998950" cy="5040217"/>
          </a:xfrm>
        </p:spPr>
        <p:txBody>
          <a:bodyPr>
            <a:normAutofit/>
          </a:bodyPr>
          <a:lstStyle/>
          <a:p>
            <a:pPr marL="0" indent="0">
              <a:buNone/>
            </a:pPr>
            <a:r>
              <a:rPr lang="nb-NO" dirty="0">
                <a:sym typeface="Symbol" panose="05050102010706020507" pitchFamily="18" charset="2"/>
              </a:rPr>
              <a:t>1 </a:t>
            </a:r>
            <a:r>
              <a:rPr lang="nb-NO" dirty="0"/>
              <a:t> </a:t>
            </a:r>
            <a:r>
              <a:rPr lang="nb-NO" b="1" dirty="0"/>
              <a:t>Flere eldre</a:t>
            </a:r>
            <a:r>
              <a:rPr lang="nb-NO" dirty="0"/>
              <a:t> (dobbelt så mange i alderen 70+ innen 2060).</a:t>
            </a:r>
          </a:p>
          <a:p>
            <a:pPr marL="0" indent="0">
              <a:buNone/>
            </a:pPr>
            <a:r>
              <a:rPr lang="nb-NO" dirty="0">
                <a:sym typeface="Symbol" panose="05050102010706020507" pitchFamily="18" charset="2"/>
              </a:rPr>
              <a:t>2 </a:t>
            </a:r>
            <a:r>
              <a:rPr lang="nb-NO" dirty="0"/>
              <a:t> </a:t>
            </a:r>
            <a:r>
              <a:rPr lang="nb-NO" b="1" dirty="0"/>
              <a:t>Eldre </a:t>
            </a:r>
            <a:r>
              <a:rPr lang="nb-NO" b="1" dirty="0" err="1"/>
              <a:t>eldre</a:t>
            </a:r>
            <a:r>
              <a:rPr lang="nb-NO" b="1" dirty="0"/>
              <a:t> </a:t>
            </a:r>
            <a:r>
              <a:rPr lang="nb-NO" dirty="0"/>
              <a:t>(gjennomsnittsalderen øker mot 2060). </a:t>
            </a:r>
          </a:p>
          <a:p>
            <a:pPr marL="0" indent="0">
              <a:buNone/>
            </a:pPr>
            <a:r>
              <a:rPr lang="nb-NO" dirty="0">
                <a:sym typeface="Symbol" panose="05050102010706020507" pitchFamily="18" charset="2"/>
              </a:rPr>
              <a:t>3  </a:t>
            </a:r>
            <a:r>
              <a:rPr lang="nb-NO" b="1" dirty="0">
                <a:sym typeface="Symbol" panose="05050102010706020507" pitchFamily="18" charset="2"/>
              </a:rPr>
              <a:t>Økning i antall aleneboende </a:t>
            </a:r>
            <a:r>
              <a:rPr lang="nb-NO" dirty="0">
                <a:sym typeface="Symbol" panose="05050102010706020507" pitchFamily="18" charset="2"/>
              </a:rPr>
              <a:t>(flere husholdninger består av én person).</a:t>
            </a:r>
          </a:p>
          <a:p>
            <a:pPr marL="0" indent="0">
              <a:buNone/>
            </a:pPr>
            <a:r>
              <a:rPr lang="nb-NO" dirty="0"/>
              <a:t>4 </a:t>
            </a:r>
            <a:r>
              <a:rPr lang="nb-NO" dirty="0">
                <a:sym typeface="Symbol" panose="05050102010706020507" pitchFamily="18" charset="2"/>
              </a:rPr>
              <a:t></a:t>
            </a:r>
            <a:r>
              <a:rPr lang="nb-NO" dirty="0"/>
              <a:t> </a:t>
            </a:r>
            <a:r>
              <a:rPr lang="nb-NO" b="1" dirty="0"/>
              <a:t>Bo hjemme</a:t>
            </a:r>
            <a:r>
              <a:rPr lang="nb-NO" dirty="0"/>
              <a:t> så langt det er mulig og motta helse- og omsorgstjenester i hjemmet. Det betyr at flere personer med høyere risiko for å omkomme i brann bor i egen bolig eller omsorgsbolig nå enn tidligere.</a:t>
            </a:r>
          </a:p>
          <a:p>
            <a:pPr marL="0" indent="0">
              <a:buNone/>
            </a:pPr>
            <a:r>
              <a:rPr lang="nb-NO" dirty="0"/>
              <a:t>5 </a:t>
            </a:r>
            <a:r>
              <a:rPr lang="nb-NO" dirty="0">
                <a:sym typeface="Symbol" panose="05050102010706020507" pitchFamily="18" charset="2"/>
              </a:rPr>
              <a:t></a:t>
            </a:r>
            <a:r>
              <a:rPr lang="nb-NO" dirty="0"/>
              <a:t> </a:t>
            </a:r>
            <a:r>
              <a:rPr lang="nb-NO" b="1" dirty="0"/>
              <a:t>Mer faglig krevende og komplekse </a:t>
            </a:r>
            <a:r>
              <a:rPr lang="nb-NO" dirty="0"/>
              <a:t>medisinske og psykososiale behov hos brukere av kommunale hjemmetjenester.</a:t>
            </a:r>
          </a:p>
          <a:p>
            <a:pPr marL="0" indent="0">
              <a:buNone/>
            </a:pPr>
            <a:endParaRPr lang="nb-NO" sz="900" dirty="0"/>
          </a:p>
          <a:p>
            <a:pPr marL="0" indent="0">
              <a:buNone/>
            </a:pPr>
            <a:r>
              <a:rPr lang="nb-NO" sz="1600" dirty="0"/>
              <a:t>Kilde: Pkt. 1-3 (SSB), pkt. 4-5 (Veileder fra Helsedirektoratet og DSB om samarbeid mellom kommunale tjenesteytere)</a:t>
            </a:r>
          </a:p>
          <a:p>
            <a:pPr marL="0" indent="0">
              <a:buNone/>
            </a:pPr>
            <a:endParaRPr lang="nb-NO" sz="2400" dirty="0"/>
          </a:p>
        </p:txBody>
      </p:sp>
    </p:spTree>
    <p:extLst>
      <p:ext uri="{BB962C8B-B14F-4D97-AF65-F5344CB8AC3E}">
        <p14:creationId xmlns:p14="http://schemas.microsoft.com/office/powerpoint/2010/main" val="1598127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4">
              <a:lumMod val="40000"/>
              <a:lumOff val="60000"/>
            </a:schemeClr>
          </a:solidFill>
        </p:spPr>
        <p:txBody>
          <a:bodyPr/>
          <a:lstStyle/>
          <a:p>
            <a:r>
              <a:rPr lang="nb-NO" dirty="0"/>
              <a:t>Brannsikkerhet i bolig</a:t>
            </a:r>
            <a:br>
              <a:rPr lang="nb-NO" dirty="0"/>
            </a:br>
            <a:r>
              <a:rPr lang="nb-NO" sz="3200" dirty="0"/>
              <a:t>Krav som gjelder alle boliger</a:t>
            </a:r>
          </a:p>
        </p:txBody>
      </p:sp>
      <p:sp>
        <p:nvSpPr>
          <p:cNvPr id="3" name="Plassholder for innhold 2"/>
          <p:cNvSpPr>
            <a:spLocks noGrp="1"/>
          </p:cNvSpPr>
          <p:nvPr>
            <p:ph idx="1"/>
          </p:nvPr>
        </p:nvSpPr>
        <p:spPr>
          <a:xfrm>
            <a:off x="838200" y="1978025"/>
            <a:ext cx="7688855" cy="4879975"/>
          </a:xfrm>
        </p:spPr>
        <p:txBody>
          <a:bodyPr>
            <a:normAutofit lnSpcReduction="10000"/>
          </a:bodyPr>
          <a:lstStyle/>
          <a:p>
            <a:pPr marL="109728" indent="0">
              <a:buNone/>
            </a:pPr>
            <a:r>
              <a:rPr lang="nb-NO" dirty="0"/>
              <a:t>Forskrift om brannforebygging § 7.</a:t>
            </a:r>
          </a:p>
          <a:p>
            <a:pPr marL="109728" indent="0">
              <a:buNone/>
            </a:pPr>
            <a:r>
              <a:rPr lang="nb-NO" dirty="0"/>
              <a:t>Brannvarsling og manuelt slokkeutstyr i bolig og fritidsbolig:</a:t>
            </a:r>
          </a:p>
          <a:p>
            <a:pPr marL="109728" indent="0">
              <a:buNone/>
            </a:pPr>
            <a:endParaRPr lang="nb-NO" b="1" i="1" dirty="0"/>
          </a:p>
          <a:p>
            <a:pPr marL="452628" indent="-342900"/>
            <a:r>
              <a:rPr lang="nb-NO" dirty="0"/>
              <a:t>Det skal være minst én detektor eller røykvarsler i hver etasje og minst ett slokkeutstyr som kan brukes i alle rom.</a:t>
            </a:r>
          </a:p>
          <a:p>
            <a:pPr marL="109728" indent="0">
              <a:buNone/>
            </a:pPr>
            <a:endParaRPr lang="nb-NO" dirty="0"/>
          </a:p>
          <a:p>
            <a:pPr marL="452628" indent="-342900"/>
            <a:r>
              <a:rPr lang="nb-NO" dirty="0"/>
              <a:t>Eieren skal sørge for at røykvarslere og manuelt slokkeutstyr i boliger og fritidsboliger blir kontrollert og fungerer.</a:t>
            </a:r>
          </a:p>
          <a:p>
            <a:endParaRPr lang="nb-NO" dirty="0"/>
          </a:p>
        </p:txBody>
      </p:sp>
      <p:pic>
        <p:nvPicPr>
          <p:cNvPr id="7" name="Bild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7499" y="2104116"/>
            <a:ext cx="2187973" cy="1519754"/>
          </a:xfrm>
          <a:prstGeom prst="rect">
            <a:avLst/>
          </a:prstGeom>
        </p:spPr>
      </p:pic>
      <p:sp>
        <p:nvSpPr>
          <p:cNvPr id="9" name="Rektangel 8"/>
          <p:cNvSpPr/>
          <p:nvPr/>
        </p:nvSpPr>
        <p:spPr>
          <a:xfrm>
            <a:off x="8999671" y="3346871"/>
            <a:ext cx="1887593" cy="553998"/>
          </a:xfrm>
          <a:prstGeom prst="rect">
            <a:avLst/>
          </a:prstGeom>
        </p:spPr>
        <p:txBody>
          <a:bodyPr wrap="square">
            <a:spAutoFit/>
          </a:bodyPr>
          <a:lstStyle/>
          <a:p>
            <a:pPr marL="121253" indent="0">
              <a:spcBef>
                <a:spcPts val="0"/>
              </a:spcBef>
              <a:buSzPts val="2000"/>
              <a:buNone/>
            </a:pPr>
            <a:endParaRPr lang="nb-NO" dirty="0"/>
          </a:p>
          <a:p>
            <a:pPr marL="121253" indent="0">
              <a:spcBef>
                <a:spcPts val="0"/>
              </a:spcBef>
              <a:buSzPts val="2000"/>
              <a:buNone/>
            </a:pPr>
            <a:r>
              <a:rPr lang="nb-NO" sz="1200" dirty="0"/>
              <a:t>Foto: </a:t>
            </a:r>
            <a:r>
              <a:rPr lang="nb-NO" sz="1200" dirty="0" err="1"/>
              <a:t>Colourbox</a:t>
            </a:r>
            <a:endParaRPr lang="nb-NO" sz="1200" dirty="0"/>
          </a:p>
        </p:txBody>
      </p:sp>
      <p:pic>
        <p:nvPicPr>
          <p:cNvPr id="10" name="Bilde 9"/>
          <p:cNvPicPr>
            <a:picLocks noChangeAspect="1"/>
          </p:cNvPicPr>
          <p:nvPr/>
        </p:nvPicPr>
        <p:blipFill>
          <a:blip r:embed="rId4"/>
          <a:stretch>
            <a:fillRect/>
          </a:stretch>
        </p:blipFill>
        <p:spPr>
          <a:xfrm>
            <a:off x="9760327" y="4238663"/>
            <a:ext cx="1126937" cy="2415525"/>
          </a:xfrm>
          <a:prstGeom prst="rect">
            <a:avLst/>
          </a:prstGeom>
        </p:spPr>
      </p:pic>
    </p:spTree>
    <p:extLst>
      <p:ext uri="{BB962C8B-B14F-4D97-AF65-F5344CB8AC3E}">
        <p14:creationId xmlns:p14="http://schemas.microsoft.com/office/powerpoint/2010/main" val="2516080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861362"/>
            <a:ext cx="10930467" cy="4869944"/>
          </a:xfrm>
        </p:spPr>
        <p:txBody>
          <a:bodyPr>
            <a:normAutofit/>
          </a:bodyPr>
          <a:lstStyle/>
          <a:p>
            <a:pPr marL="0" indent="0">
              <a:buNone/>
            </a:pPr>
            <a:r>
              <a:rPr lang="nb-NO" dirty="0"/>
              <a:t>Utgangspunktet i bygningsregelverket er at beboer skal kunne redde seg ut av boligen ved egen hjelp dersom det oppstår en brann. </a:t>
            </a:r>
          </a:p>
          <a:p>
            <a:pPr marL="0" indent="0">
              <a:buNone/>
            </a:pPr>
            <a:endParaRPr lang="nb-NO" sz="800" dirty="0"/>
          </a:p>
          <a:p>
            <a:pPr marL="0" indent="0">
              <a:buNone/>
            </a:pPr>
            <a:r>
              <a:rPr lang="nb-NO" dirty="0"/>
              <a:t>Det kan være vanskelig for brukere med fysiske eller kognitive utfordringer å oppfylle kravene i regelverket:</a:t>
            </a:r>
          </a:p>
          <a:p>
            <a:pPr lvl="1"/>
            <a:r>
              <a:rPr lang="nb-NO" dirty="0"/>
              <a:t>Hører brukeren røykvarsleren?</a:t>
            </a:r>
          </a:p>
          <a:p>
            <a:pPr lvl="1"/>
            <a:r>
              <a:rPr lang="nb-NO" dirty="0"/>
              <a:t>Klarer brukeren å håndtere et slukkeapparat?</a:t>
            </a:r>
          </a:p>
          <a:p>
            <a:pPr lvl="1"/>
            <a:r>
              <a:rPr lang="nb-NO" dirty="0"/>
              <a:t>Klarer brukeren å redde seg selv ut hvis det begynner å brenne?</a:t>
            </a:r>
          </a:p>
          <a:p>
            <a:pPr lvl="1"/>
            <a:r>
              <a:rPr lang="nb-NO" dirty="0"/>
              <a:t>Forstår brukeren hvordan den skal agere i en brannsituasjon?</a:t>
            </a:r>
          </a:p>
          <a:p>
            <a:pPr marL="0" indent="0">
              <a:buNone/>
            </a:pPr>
            <a:endParaRPr lang="nb-NO" sz="800" b="1" dirty="0"/>
          </a:p>
          <a:p>
            <a:pPr marL="0" indent="0">
              <a:buNone/>
            </a:pPr>
            <a:r>
              <a:rPr lang="nb-NO" dirty="0"/>
              <a:t>For noen vil det være nødvendig med ekstra brannsikkerhetstiltak utover det som er vanlig i boliger.</a:t>
            </a:r>
          </a:p>
          <a:p>
            <a:pPr marL="457200" lvl="1" indent="0">
              <a:buNone/>
            </a:pPr>
            <a:endParaRPr lang="nb-NO" dirty="0"/>
          </a:p>
          <a:p>
            <a:pPr marL="457200" lvl="1" indent="0">
              <a:buNone/>
            </a:pPr>
            <a:endParaRPr lang="nb-NO" dirty="0"/>
          </a:p>
          <a:p>
            <a:endParaRPr lang="nb-NO" dirty="0"/>
          </a:p>
        </p:txBody>
      </p:sp>
      <p:sp>
        <p:nvSpPr>
          <p:cNvPr id="4" name="Tittel 1"/>
          <p:cNvSpPr>
            <a:spLocks noGrp="1"/>
          </p:cNvSpPr>
          <p:nvPr>
            <p:ph type="title"/>
          </p:nvPr>
        </p:nvSpPr>
        <p:spPr>
          <a:solidFill>
            <a:schemeClr val="accent4">
              <a:lumMod val="40000"/>
              <a:lumOff val="60000"/>
            </a:schemeClr>
          </a:solidFill>
        </p:spPr>
        <p:txBody>
          <a:bodyPr>
            <a:normAutofit/>
          </a:bodyPr>
          <a:lstStyle/>
          <a:p>
            <a:r>
              <a:rPr lang="nb-NO" dirty="0"/>
              <a:t>Brannsikkerhet i bolig</a:t>
            </a:r>
            <a:br>
              <a:rPr lang="nb-NO" dirty="0"/>
            </a:br>
            <a:r>
              <a:rPr lang="nb-NO" sz="3200" dirty="0"/>
              <a:t>Brukerens behov i fokus</a:t>
            </a:r>
          </a:p>
        </p:txBody>
      </p:sp>
    </p:spTree>
    <p:extLst>
      <p:ext uri="{BB962C8B-B14F-4D97-AF65-F5344CB8AC3E}">
        <p14:creationId xmlns:p14="http://schemas.microsoft.com/office/powerpoint/2010/main" val="195496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p:cNvSpPr>
            <a:spLocks noGrp="1"/>
          </p:cNvSpPr>
          <p:nvPr>
            <p:ph sz="half" idx="1"/>
          </p:nvPr>
        </p:nvSpPr>
        <p:spPr>
          <a:xfrm>
            <a:off x="838200" y="2049138"/>
            <a:ext cx="5628701" cy="4385244"/>
          </a:xfrm>
        </p:spPr>
        <p:txBody>
          <a:bodyPr>
            <a:normAutofit/>
          </a:bodyPr>
          <a:lstStyle/>
          <a:p>
            <a:pPr marL="0" indent="0">
              <a:buNone/>
            </a:pPr>
            <a:r>
              <a:rPr lang="nb-NO" dirty="0"/>
              <a:t>Kommunen skal tilby nødvendige og forsvarlige helse- og omsorgstjenester. </a:t>
            </a:r>
          </a:p>
          <a:p>
            <a:pPr marL="0" indent="0">
              <a:buNone/>
            </a:pPr>
            <a:endParaRPr lang="nb-NO" dirty="0"/>
          </a:p>
          <a:p>
            <a:pPr marL="0" indent="0">
              <a:buNone/>
            </a:pPr>
            <a:r>
              <a:rPr lang="nb-NO" dirty="0"/>
              <a:t>Dette ansvaret omfatter også skadeforebyggelse, herunder forebygging av skade som følge av brann.</a:t>
            </a:r>
          </a:p>
          <a:p>
            <a:pPr marL="0" indent="0">
              <a:buNone/>
            </a:pPr>
            <a:endParaRPr lang="nb-NO" dirty="0"/>
          </a:p>
        </p:txBody>
      </p:sp>
      <p:pic>
        <p:nvPicPr>
          <p:cNvPr id="7" name="Plassholder for innhold 6"/>
          <p:cNvPicPr>
            <a:picLocks noGrp="1" noChangeAspect="1"/>
          </p:cNvPicPr>
          <p:nvPr>
            <p:ph sz="half" idx="2"/>
          </p:nvPr>
        </p:nvPicPr>
        <p:blipFill>
          <a:blip r:embed="rId3"/>
          <a:stretch>
            <a:fillRect/>
          </a:stretch>
        </p:blipFill>
        <p:spPr>
          <a:xfrm>
            <a:off x="6729412" y="2620169"/>
            <a:ext cx="4067175" cy="2762250"/>
          </a:xfrm>
          <a:prstGeom prst="rect">
            <a:avLst/>
          </a:prstGeom>
        </p:spPr>
      </p:pic>
      <p:sp>
        <p:nvSpPr>
          <p:cNvPr id="8"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Forsvarlige tjenester handler også om brannsikkerhet</a:t>
            </a:r>
          </a:p>
        </p:txBody>
      </p:sp>
    </p:spTree>
    <p:extLst>
      <p:ext uri="{BB962C8B-B14F-4D97-AF65-F5344CB8AC3E}">
        <p14:creationId xmlns:p14="http://schemas.microsoft.com/office/powerpoint/2010/main" val="955536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Behov, funksjonsevne, boevne</a:t>
            </a:r>
          </a:p>
        </p:txBody>
      </p:sp>
      <p:sp>
        <p:nvSpPr>
          <p:cNvPr id="6" name="Plassholder for innhold 5"/>
          <p:cNvSpPr>
            <a:spLocks noGrp="1"/>
          </p:cNvSpPr>
          <p:nvPr>
            <p:ph idx="1"/>
          </p:nvPr>
        </p:nvSpPr>
        <p:spPr>
          <a:xfrm>
            <a:off x="838200" y="1828800"/>
            <a:ext cx="10515600" cy="5232400"/>
          </a:xfrm>
        </p:spPr>
        <p:txBody>
          <a:bodyPr>
            <a:normAutofit fontScale="85000" lnSpcReduction="20000"/>
          </a:bodyPr>
          <a:lstStyle/>
          <a:p>
            <a:pPr marL="0" indent="0">
              <a:lnSpc>
                <a:spcPct val="110000"/>
              </a:lnSpc>
              <a:buNone/>
            </a:pPr>
            <a:r>
              <a:rPr lang="nb-NO" sz="3100" dirty="0"/>
              <a:t>En risikovurdering av en brukers situasjon bør inkludere alle forhold som påvirker brannrisiko. Utgangspunktet for vurderingen er brukers behov, funksjonsevne og </a:t>
            </a:r>
            <a:r>
              <a:rPr lang="nb-NO" sz="3100" dirty="0" err="1"/>
              <a:t>boevne</a:t>
            </a:r>
            <a:r>
              <a:rPr lang="nb-NO" sz="3100" dirty="0"/>
              <a:t>.</a:t>
            </a:r>
          </a:p>
          <a:p>
            <a:pPr marL="0" indent="0">
              <a:lnSpc>
                <a:spcPct val="110000"/>
              </a:lnSpc>
              <a:buNone/>
            </a:pPr>
            <a:endParaRPr lang="nb-NO" sz="900" dirty="0"/>
          </a:p>
          <a:p>
            <a:pPr marL="0" indent="0">
              <a:lnSpc>
                <a:spcPct val="110000"/>
              </a:lnSpc>
              <a:buNone/>
            </a:pPr>
            <a:r>
              <a:rPr lang="nb-NO" sz="3100" dirty="0"/>
              <a:t>Hensikten er å avdekke om brukeren har nedsatt fysisk funksjonsevne (syn, hørsel, bevegelse) eller nedsatt kognitiv funksjonsevne (demens, psykisk helse, rus) som kan ha betydning for brannsikkerheten. Eventuelt om det er andre forhold ved </a:t>
            </a:r>
            <a:r>
              <a:rPr lang="nb-NO" sz="3100" dirty="0" err="1"/>
              <a:t>boevne</a:t>
            </a:r>
            <a:r>
              <a:rPr lang="nb-NO" sz="3100" dirty="0"/>
              <a:t> som kan øke risikoen. </a:t>
            </a:r>
          </a:p>
          <a:p>
            <a:pPr marL="0" indent="0">
              <a:lnSpc>
                <a:spcPct val="110000"/>
              </a:lnSpc>
              <a:buNone/>
            </a:pPr>
            <a:endParaRPr lang="nb-NO" sz="1200" dirty="0"/>
          </a:p>
          <a:p>
            <a:pPr marL="0" indent="0">
              <a:lnSpc>
                <a:spcPct val="110000"/>
              </a:lnSpc>
              <a:buNone/>
            </a:pPr>
            <a:r>
              <a:rPr lang="nb-NO" sz="3100" dirty="0"/>
              <a:t>Andre risikofaktorer kan være:</a:t>
            </a:r>
          </a:p>
          <a:p>
            <a:pPr lvl="1">
              <a:lnSpc>
                <a:spcPct val="110000"/>
              </a:lnSpc>
            </a:pPr>
            <a:r>
              <a:rPr lang="nb-NO" sz="3100" dirty="0"/>
              <a:t>Røyking</a:t>
            </a:r>
          </a:p>
          <a:p>
            <a:pPr lvl="1">
              <a:lnSpc>
                <a:spcPct val="110000"/>
              </a:lnSpc>
            </a:pPr>
            <a:r>
              <a:rPr lang="nb-NO" sz="3100" dirty="0"/>
              <a:t>Bruk av levende lys</a:t>
            </a:r>
          </a:p>
          <a:p>
            <a:pPr lvl="1">
              <a:lnSpc>
                <a:spcPct val="110000"/>
              </a:lnSpc>
            </a:pPr>
            <a:r>
              <a:rPr lang="nb-NO" sz="3100" dirty="0"/>
              <a:t>«Samler»</a:t>
            </a:r>
          </a:p>
          <a:p>
            <a:pPr lvl="1"/>
            <a:endParaRPr lang="nb-NO" dirty="0"/>
          </a:p>
          <a:p>
            <a:pPr lvl="1"/>
            <a:endParaRPr lang="nb-NO" dirty="0"/>
          </a:p>
          <a:p>
            <a:pPr lvl="1"/>
            <a:endParaRPr lang="nb-NO" dirty="0"/>
          </a:p>
          <a:p>
            <a:pPr lvl="1"/>
            <a:endParaRPr lang="nb-NO" b="1" dirty="0"/>
          </a:p>
          <a:p>
            <a:endParaRPr lang="nb-NO" b="1" dirty="0"/>
          </a:p>
          <a:p>
            <a:pPr marL="0" indent="0">
              <a:buNone/>
            </a:pPr>
            <a:endParaRPr lang="nb-NO" dirty="0"/>
          </a:p>
          <a:p>
            <a:pPr marL="0" indent="0">
              <a:buNone/>
            </a:pPr>
            <a:endParaRPr lang="nb-NO" dirty="0"/>
          </a:p>
        </p:txBody>
      </p:sp>
      <p:pic>
        <p:nvPicPr>
          <p:cNvPr id="5" name="Bilde 4"/>
          <p:cNvPicPr>
            <a:picLocks noChangeAspect="1"/>
          </p:cNvPicPr>
          <p:nvPr/>
        </p:nvPicPr>
        <p:blipFill>
          <a:blip r:embed="rId3"/>
          <a:stretch>
            <a:fillRect/>
          </a:stretch>
        </p:blipFill>
        <p:spPr>
          <a:xfrm>
            <a:off x="8767246" y="4291696"/>
            <a:ext cx="3020802" cy="2566304"/>
          </a:xfrm>
          <a:prstGeom prst="rect">
            <a:avLst/>
          </a:prstGeom>
        </p:spPr>
      </p:pic>
    </p:spTree>
    <p:extLst>
      <p:ext uri="{BB962C8B-B14F-4D97-AF65-F5344CB8AC3E}">
        <p14:creationId xmlns:p14="http://schemas.microsoft.com/office/powerpoint/2010/main" val="42970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Fysiske og sosiale omgivelser</a:t>
            </a:r>
          </a:p>
        </p:txBody>
      </p:sp>
      <p:sp>
        <p:nvSpPr>
          <p:cNvPr id="6" name="Plassholder for innhold 5"/>
          <p:cNvSpPr>
            <a:spLocks noGrp="1"/>
          </p:cNvSpPr>
          <p:nvPr>
            <p:ph sz="half" idx="1"/>
          </p:nvPr>
        </p:nvSpPr>
        <p:spPr>
          <a:xfrm>
            <a:off x="838200" y="2875402"/>
            <a:ext cx="6994793" cy="3982598"/>
          </a:xfrm>
        </p:spPr>
        <p:txBody>
          <a:bodyPr>
            <a:normAutofit fontScale="92500" lnSpcReduction="20000"/>
          </a:bodyPr>
          <a:lstStyle/>
          <a:p>
            <a:pPr marL="0" indent="0">
              <a:buNone/>
            </a:pPr>
            <a:endParaRPr lang="nb-NO" b="1" dirty="0"/>
          </a:p>
          <a:p>
            <a:pPr marL="0" indent="0">
              <a:buNone/>
            </a:pPr>
            <a:endParaRPr lang="nb-NO" sz="3600" dirty="0"/>
          </a:p>
          <a:p>
            <a:pPr marL="0" indent="0">
              <a:buNone/>
            </a:pPr>
            <a:endParaRPr lang="nb-NO" sz="3600" dirty="0"/>
          </a:p>
          <a:p>
            <a:pPr marL="0" indent="0">
              <a:buNone/>
            </a:pPr>
            <a:r>
              <a:rPr lang="nb-NO" sz="3000" dirty="0"/>
              <a:t>Tilsvarende kan det være behov for andre tiltak hos brukere som har nære pårørende og et sosialt nettverk, sammenlignet med brukere som bor alene uten sosialt nettverk og oppfølging. </a:t>
            </a:r>
          </a:p>
          <a:p>
            <a:pPr marL="0" indent="0">
              <a:buNone/>
            </a:pPr>
            <a:endParaRPr lang="nb-NO" dirty="0"/>
          </a:p>
          <a:p>
            <a:pPr marL="0" indent="0">
              <a:buNone/>
            </a:pPr>
            <a:r>
              <a:rPr lang="nb-NO" dirty="0"/>
              <a:t> </a:t>
            </a:r>
          </a:p>
          <a:p>
            <a:pPr marL="109728" indent="0">
              <a:buNone/>
            </a:pPr>
            <a:endParaRPr lang="nb-NO" sz="2000" dirty="0"/>
          </a:p>
          <a:p>
            <a:pPr marL="0" indent="0">
              <a:buNone/>
            </a:pPr>
            <a:endParaRPr lang="nb-NO" sz="2000" dirty="0"/>
          </a:p>
          <a:p>
            <a:pPr marL="457200" lvl="1" indent="0">
              <a:buNone/>
            </a:pPr>
            <a:endParaRPr lang="nb-NO" dirty="0"/>
          </a:p>
          <a:p>
            <a:pPr lvl="1"/>
            <a:endParaRPr lang="nb-NO" dirty="0"/>
          </a:p>
          <a:p>
            <a:pPr lvl="1"/>
            <a:endParaRPr lang="nb-NO" b="1" dirty="0"/>
          </a:p>
          <a:p>
            <a:endParaRPr lang="nb-NO" b="1" dirty="0"/>
          </a:p>
          <a:p>
            <a:pPr marL="0" indent="0">
              <a:buNone/>
            </a:pPr>
            <a:endParaRPr lang="nb-NO" dirty="0"/>
          </a:p>
          <a:p>
            <a:pPr marL="0" indent="0">
              <a:buNone/>
            </a:pPr>
            <a:endParaRPr lang="nb-NO" dirty="0"/>
          </a:p>
        </p:txBody>
      </p:sp>
      <p:pic>
        <p:nvPicPr>
          <p:cNvPr id="2" name="Bilde 1"/>
          <p:cNvPicPr>
            <a:picLocks noChangeAspect="1"/>
          </p:cNvPicPr>
          <p:nvPr/>
        </p:nvPicPr>
        <p:blipFill>
          <a:blip r:embed="rId3"/>
          <a:stretch>
            <a:fillRect/>
          </a:stretch>
        </p:blipFill>
        <p:spPr>
          <a:xfrm>
            <a:off x="8513098" y="4076241"/>
            <a:ext cx="3421010" cy="2677099"/>
          </a:xfrm>
          <a:prstGeom prst="rect">
            <a:avLst/>
          </a:prstGeom>
        </p:spPr>
      </p:pic>
      <p:sp>
        <p:nvSpPr>
          <p:cNvPr id="10" name="Tittel 1"/>
          <p:cNvSpPr txBox="1">
            <a:spLocks/>
          </p:cNvSpPr>
          <p:nvPr/>
        </p:nvSpPr>
        <p:spPr>
          <a:xfrm>
            <a:off x="838200" y="2399315"/>
            <a:ext cx="10515600" cy="1541176"/>
          </a:xfrm>
          <a:prstGeom prst="rect">
            <a:avLst/>
          </a:prstGeom>
          <a:solidFill>
            <a:schemeClr val="bg1"/>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sz="3000" dirty="0">
                <a:latin typeface="+mn-lt"/>
              </a:rPr>
              <a:t>Fysiske og sosiale omgivelser har betydning for brannsikkerheten. Brukere med tilnærmet like utfordringer kan ha behov for helt ulike tiltak i en gammel, usikret bygård sammenlignet med en moderne leilighet med brannalarmanlegg og automatisk slokkeanlegg.</a:t>
            </a:r>
          </a:p>
          <a:p>
            <a:endParaRPr lang="nb-NO" sz="3200" dirty="0">
              <a:solidFill>
                <a:schemeClr val="bg1">
                  <a:lumMod val="95000"/>
                </a:schemeClr>
              </a:solidFill>
            </a:endParaRPr>
          </a:p>
        </p:txBody>
      </p:sp>
    </p:spTree>
    <p:extLst>
      <p:ext uri="{BB962C8B-B14F-4D97-AF65-F5344CB8AC3E}">
        <p14:creationId xmlns:p14="http://schemas.microsoft.com/office/powerpoint/2010/main" val="2723920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Samtale med brukere om deres brannsikkerhet</a:t>
            </a:r>
          </a:p>
        </p:txBody>
      </p:sp>
      <p:sp>
        <p:nvSpPr>
          <p:cNvPr id="6" name="Plassholder for innhold 5"/>
          <p:cNvSpPr>
            <a:spLocks noGrp="1"/>
          </p:cNvSpPr>
          <p:nvPr>
            <p:ph idx="1"/>
          </p:nvPr>
        </p:nvSpPr>
        <p:spPr>
          <a:xfrm>
            <a:off x="838200" y="2029570"/>
            <a:ext cx="10993244" cy="4485965"/>
          </a:xfrm>
        </p:spPr>
        <p:txBody>
          <a:bodyPr>
            <a:normAutofit/>
          </a:bodyPr>
          <a:lstStyle/>
          <a:p>
            <a:pPr marL="0" indent="0">
              <a:buNone/>
            </a:pPr>
            <a:r>
              <a:rPr lang="nb-NO" dirty="0"/>
              <a:t>En slik samtale skal bidra til å øke brukerens bevissthet om egen brannsikkerhet. Du kan stille spørsmål som: </a:t>
            </a:r>
          </a:p>
          <a:p>
            <a:r>
              <a:rPr lang="nb-NO" dirty="0"/>
              <a:t>Er det noe du er bekymret for?</a:t>
            </a:r>
          </a:p>
          <a:p>
            <a:r>
              <a:rPr lang="nb-NO" dirty="0"/>
              <a:t>Hva gjør du dersom du oppdager en brann?</a:t>
            </a:r>
          </a:p>
          <a:p>
            <a:r>
              <a:rPr lang="nb-NO" dirty="0"/>
              <a:t>Har du tenkt på hvordan du skal komme deg ut?</a:t>
            </a:r>
          </a:p>
          <a:p>
            <a:r>
              <a:rPr lang="nb-NO" dirty="0"/>
              <a:t>Hvilke hjelpemidler har du å bruke hvis det begynner å brenne? </a:t>
            </a:r>
          </a:p>
          <a:p>
            <a:r>
              <a:rPr lang="nb-NO" dirty="0"/>
              <a:t>Vet du hvordan de skal brukes? </a:t>
            </a:r>
          </a:p>
          <a:p>
            <a:pPr marL="0" indent="0">
              <a:buNone/>
            </a:pPr>
            <a:endParaRPr lang="nb-NO" sz="1200" dirty="0"/>
          </a:p>
          <a:p>
            <a:pPr marL="0" indent="0">
              <a:buNone/>
            </a:pPr>
            <a:r>
              <a:rPr lang="nb-NO" dirty="0"/>
              <a:t>Test gjerne om brukeren klarer å håndtere hjelpemidlene. </a:t>
            </a:r>
          </a:p>
          <a:p>
            <a:endParaRPr lang="nb-NO" dirty="0"/>
          </a:p>
        </p:txBody>
      </p:sp>
    </p:spTree>
    <p:extLst>
      <p:ext uri="{BB962C8B-B14F-4D97-AF65-F5344CB8AC3E}">
        <p14:creationId xmlns:p14="http://schemas.microsoft.com/office/powerpoint/2010/main" val="1005863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18281" y="1615464"/>
            <a:ext cx="5782937" cy="5242536"/>
          </a:xfrm>
        </p:spPr>
        <p:txBody>
          <a:bodyPr>
            <a:normAutofit/>
          </a:bodyPr>
          <a:lstStyle/>
          <a:p>
            <a:endParaRPr lang="nb-NO" dirty="0"/>
          </a:p>
          <a:p>
            <a:r>
              <a:rPr lang="nb-NO" dirty="0"/>
              <a:t>Gjentatte tørrkokinger på komfyren.</a:t>
            </a:r>
          </a:p>
          <a:p>
            <a:r>
              <a:rPr lang="nb-NO" dirty="0"/>
              <a:t>Svimerker på klær, rundt vedovn eller andre plasser i boligen.</a:t>
            </a:r>
            <a:endParaRPr lang="nb-NO" sz="2400" dirty="0"/>
          </a:p>
          <a:p>
            <a:r>
              <a:rPr lang="nb-NO" dirty="0"/>
              <a:t>Tildekking av varmekilder med gardiner eller klær.</a:t>
            </a:r>
            <a:endParaRPr lang="nb-NO" sz="2400" dirty="0"/>
          </a:p>
          <a:p>
            <a:r>
              <a:rPr lang="nb-NO" dirty="0"/>
              <a:t>Elektriske apparater som trekker mye strøm koblet til skjøteledning.</a:t>
            </a:r>
          </a:p>
          <a:p>
            <a:endParaRPr lang="nb-NO" dirty="0"/>
          </a:p>
          <a:p>
            <a:pPr marL="0" indent="0">
              <a:buNone/>
            </a:pPr>
            <a:endParaRPr lang="nb-NO" dirty="0"/>
          </a:p>
          <a:p>
            <a:endParaRPr lang="nb-NO" dirty="0"/>
          </a:p>
          <a:p>
            <a:endParaRPr lang="nb-NO" dirty="0"/>
          </a:p>
          <a:p>
            <a:endParaRPr lang="nb-NO" dirty="0"/>
          </a:p>
        </p:txBody>
      </p:sp>
      <p:sp>
        <p:nvSpPr>
          <p:cNvPr id="8" name="Tittel 1"/>
          <p:cNvSpPr txBox="1">
            <a:spLocks/>
          </p:cNvSpPr>
          <p:nvPr/>
        </p:nvSpPr>
        <p:spPr>
          <a:xfrm>
            <a:off x="838200" y="191185"/>
            <a:ext cx="105156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Kartlegging, risikovurdering og tiltak</a:t>
            </a:r>
            <a:br>
              <a:rPr lang="nb-NO" dirty="0"/>
            </a:br>
            <a:r>
              <a:rPr lang="nb-NO" sz="3200" dirty="0"/>
              <a:t>Noen faremomenter du bør være ekstra oppmerksom på</a:t>
            </a:r>
          </a:p>
        </p:txBody>
      </p:sp>
      <p:sp>
        <p:nvSpPr>
          <p:cNvPr id="10" name="TekstSylinder 9"/>
          <p:cNvSpPr txBox="1"/>
          <p:nvPr/>
        </p:nvSpPr>
        <p:spPr>
          <a:xfrm>
            <a:off x="6757477" y="3561059"/>
            <a:ext cx="2549955" cy="430887"/>
          </a:xfrm>
          <a:prstGeom prst="rect">
            <a:avLst/>
          </a:prstGeom>
          <a:noFill/>
        </p:spPr>
        <p:txBody>
          <a:bodyPr wrap="square" rtlCol="0">
            <a:spAutoFit/>
          </a:bodyPr>
          <a:lstStyle/>
          <a:p>
            <a:r>
              <a:rPr lang="nb-NO" sz="1100" dirty="0"/>
              <a:t>Foto stekeovn: Vestfold interkommunale brannvesen </a:t>
            </a:r>
          </a:p>
        </p:txBody>
      </p:sp>
      <p:sp>
        <p:nvSpPr>
          <p:cNvPr id="11" name="TekstSylinder 10"/>
          <p:cNvSpPr txBox="1"/>
          <p:nvPr/>
        </p:nvSpPr>
        <p:spPr>
          <a:xfrm>
            <a:off x="6767436" y="5551633"/>
            <a:ext cx="2549956" cy="261610"/>
          </a:xfrm>
          <a:prstGeom prst="rect">
            <a:avLst/>
          </a:prstGeom>
          <a:noFill/>
        </p:spPr>
        <p:txBody>
          <a:bodyPr wrap="square" rtlCol="0">
            <a:spAutoFit/>
          </a:bodyPr>
          <a:lstStyle/>
          <a:p>
            <a:r>
              <a:rPr lang="nb-NO" sz="1100" dirty="0"/>
              <a:t>Foto panelovn: Bergen brannvesen </a:t>
            </a:r>
          </a:p>
        </p:txBody>
      </p:sp>
      <p:sp>
        <p:nvSpPr>
          <p:cNvPr id="12" name="TekstSylinder 11"/>
          <p:cNvSpPr txBox="1"/>
          <p:nvPr/>
        </p:nvSpPr>
        <p:spPr>
          <a:xfrm>
            <a:off x="9463693" y="3561059"/>
            <a:ext cx="2597545" cy="261610"/>
          </a:xfrm>
          <a:prstGeom prst="rect">
            <a:avLst/>
          </a:prstGeom>
          <a:noFill/>
        </p:spPr>
        <p:txBody>
          <a:bodyPr wrap="square" rtlCol="0">
            <a:spAutoFit/>
          </a:bodyPr>
          <a:lstStyle/>
          <a:p>
            <a:r>
              <a:rPr lang="nb-NO" sz="1100" dirty="0"/>
              <a:t>Foto stikkontakt: Bergen brannvesen </a:t>
            </a:r>
          </a:p>
        </p:txBody>
      </p:sp>
      <p:sp>
        <p:nvSpPr>
          <p:cNvPr id="13" name="TekstSylinder 12"/>
          <p:cNvSpPr txBox="1"/>
          <p:nvPr/>
        </p:nvSpPr>
        <p:spPr>
          <a:xfrm>
            <a:off x="9463692" y="5545698"/>
            <a:ext cx="2597546" cy="430887"/>
          </a:xfrm>
          <a:prstGeom prst="rect">
            <a:avLst/>
          </a:prstGeom>
          <a:noFill/>
        </p:spPr>
        <p:txBody>
          <a:bodyPr wrap="square" rtlCol="0">
            <a:spAutoFit/>
          </a:bodyPr>
          <a:lstStyle/>
          <a:p>
            <a:r>
              <a:rPr lang="nb-NO" sz="1100" dirty="0"/>
              <a:t>Foto strykejern: Asker og Bærum brann og redning </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7437" y="2016087"/>
            <a:ext cx="2549955" cy="1491235"/>
          </a:xfrm>
          <a:prstGeom prst="rect">
            <a:avLst/>
          </a:prstGeom>
        </p:spPr>
      </p:pic>
      <p:pic>
        <p:nvPicPr>
          <p:cNvPr id="14" name="Bilde 13"/>
          <p:cNvPicPr/>
          <p:nvPr/>
        </p:nvPicPr>
        <p:blipFill>
          <a:blip r:embed="rId4">
            <a:extLst>
              <a:ext uri="{28A0092B-C50C-407E-A947-70E740481C1C}">
                <a14:useLocalDpi xmlns:a14="http://schemas.microsoft.com/office/drawing/2010/main" val="0"/>
              </a:ext>
            </a:extLst>
          </a:blip>
          <a:srcRect/>
          <a:stretch>
            <a:fillRect/>
          </a:stretch>
        </p:blipFill>
        <p:spPr bwMode="auto">
          <a:xfrm>
            <a:off x="9483610" y="2016087"/>
            <a:ext cx="2577629" cy="1491235"/>
          </a:xfrm>
          <a:prstGeom prst="rect">
            <a:avLst/>
          </a:prstGeom>
          <a:noFill/>
          <a:ln>
            <a:noFill/>
          </a:ln>
        </p:spPr>
      </p:pic>
      <p:pic>
        <p:nvPicPr>
          <p:cNvPr id="5" name="Bilde 4"/>
          <p:cNvPicPr>
            <a:picLocks noChangeAspect="1"/>
          </p:cNvPicPr>
          <p:nvPr/>
        </p:nvPicPr>
        <p:blipFill>
          <a:blip r:embed="rId5"/>
          <a:stretch>
            <a:fillRect/>
          </a:stretch>
        </p:blipFill>
        <p:spPr>
          <a:xfrm>
            <a:off x="6777396" y="4054463"/>
            <a:ext cx="2539996" cy="1491235"/>
          </a:xfrm>
          <a:prstGeom prst="rect">
            <a:avLst/>
          </a:prstGeom>
        </p:spPr>
      </p:pic>
      <p:pic>
        <p:nvPicPr>
          <p:cNvPr id="7" name="Bild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0026805" y="3511266"/>
            <a:ext cx="1491235" cy="2577629"/>
          </a:xfrm>
          <a:prstGeom prst="rect">
            <a:avLst/>
          </a:prstGeom>
        </p:spPr>
      </p:pic>
    </p:spTree>
    <p:extLst>
      <p:ext uri="{BB962C8B-B14F-4D97-AF65-F5344CB8AC3E}">
        <p14:creationId xmlns:p14="http://schemas.microsoft.com/office/powerpoint/2010/main" val="104386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1459334"/>
            <a:ext cx="11060152" cy="5481292"/>
          </a:xfrm>
        </p:spPr>
        <p:txBody>
          <a:bodyPr>
            <a:normAutofit/>
          </a:bodyPr>
          <a:lstStyle/>
          <a:p>
            <a:pPr marL="109728" indent="0">
              <a:buNone/>
            </a:pPr>
            <a:endParaRPr lang="nb-NO" sz="1200" dirty="0"/>
          </a:p>
          <a:p>
            <a:r>
              <a:rPr lang="nb-NO" dirty="0"/>
              <a:t>Brukere med hørselshemming: Alarm basert på annen funksjon enn lyd, f.eks. vibrasjon eller lys.</a:t>
            </a:r>
          </a:p>
          <a:p>
            <a:r>
              <a:rPr lang="nb-NO" dirty="0"/>
              <a:t>Brukere med synshemming: Deteksjons- og varslingsutstyr som gir verbale beskjeder.</a:t>
            </a:r>
          </a:p>
          <a:p>
            <a:r>
              <a:rPr lang="nb-NO" dirty="0"/>
              <a:t>Brukere med bevegelseshemning: Automatisk slokkesystem (mobilt vanntåkeanlegg, sprinkleranlegg).</a:t>
            </a:r>
          </a:p>
          <a:p>
            <a:r>
              <a:rPr lang="nb-NO" dirty="0"/>
              <a:t>Brukere med kognitive utfordringer: Komfyrvakt, deteksjon- og varslingssystemer som gir verbal beskjed og automatiske slokkesystem.  </a:t>
            </a:r>
          </a:p>
          <a:p>
            <a:pPr marL="0" indent="0">
              <a:buNone/>
            </a:pPr>
            <a:endParaRPr lang="nb-NO" sz="900" dirty="0"/>
          </a:p>
          <a:p>
            <a:pPr marL="0" indent="0">
              <a:buNone/>
            </a:pPr>
            <a:r>
              <a:rPr lang="nb-NO" dirty="0"/>
              <a:t>Tekniske tiltak er ikke alltid nok. Mange brukere har behov for tett oppfølging i tillegg!</a:t>
            </a:r>
          </a:p>
          <a:p>
            <a:pPr marL="0" indent="0">
              <a:buNone/>
            </a:pPr>
            <a:endParaRPr lang="nb-NO" dirty="0"/>
          </a:p>
          <a:p>
            <a:endParaRPr lang="nb-NO" dirty="0"/>
          </a:p>
          <a:p>
            <a:endParaRPr lang="nb-NO" dirty="0"/>
          </a:p>
        </p:txBody>
      </p:sp>
      <p:sp>
        <p:nvSpPr>
          <p:cNvPr id="4" name="Tittel 1"/>
          <p:cNvSpPr>
            <a:spLocks noGrp="1"/>
          </p:cNvSpPr>
          <p:nvPr>
            <p:ph type="title"/>
          </p:nvPr>
        </p:nvSpPr>
        <p:spPr>
          <a:solidFill>
            <a:schemeClr val="accent6">
              <a:lumMod val="20000"/>
              <a:lumOff val="80000"/>
            </a:schemeClr>
          </a:solidFill>
        </p:spPr>
        <p:txBody>
          <a:bodyPr>
            <a:normAutofit/>
          </a:bodyPr>
          <a:lstStyle/>
          <a:p>
            <a:r>
              <a:rPr lang="nb-NO" dirty="0"/>
              <a:t>Kartlegging, risikovurdering og tiltak</a:t>
            </a:r>
            <a:br>
              <a:rPr lang="nb-NO" dirty="0"/>
            </a:br>
            <a:r>
              <a:rPr lang="nb-NO" sz="3200" dirty="0"/>
              <a:t>Eksempler på tiltak for ulike utfordringer</a:t>
            </a:r>
          </a:p>
        </p:txBody>
      </p:sp>
    </p:spTree>
    <p:extLst>
      <p:ext uri="{BB962C8B-B14F-4D97-AF65-F5344CB8AC3E}">
        <p14:creationId xmlns:p14="http://schemas.microsoft.com/office/powerpoint/2010/main" val="185955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9B0167-4446-45BE-A9C6-90D88FAF006C}"/>
              </a:ext>
            </a:extLst>
          </p:cNvPr>
          <p:cNvSpPr>
            <a:spLocks noGrp="1"/>
          </p:cNvSpPr>
          <p:nvPr>
            <p:ph type="title"/>
          </p:nvPr>
        </p:nvSpPr>
        <p:spPr>
          <a:xfrm>
            <a:off x="990600" y="208769"/>
            <a:ext cx="10515600" cy="1325563"/>
          </a:xfrm>
        </p:spPr>
        <p:txBody>
          <a:bodyPr>
            <a:normAutofit/>
          </a:bodyPr>
          <a:lstStyle/>
          <a:p>
            <a:pPr algn="ctr"/>
            <a:r>
              <a:rPr lang="nb-NO" b="1" dirty="0"/>
              <a:t>Kursinnhold</a:t>
            </a:r>
          </a:p>
        </p:txBody>
      </p:sp>
      <p:graphicFrame>
        <p:nvGraphicFramePr>
          <p:cNvPr id="7" name="Tabell 6"/>
          <p:cNvGraphicFramePr>
            <a:graphicFrameLocks noGrp="1"/>
          </p:cNvGraphicFramePr>
          <p:nvPr>
            <p:extLst>
              <p:ext uri="{D42A27DB-BD31-4B8C-83A1-F6EECF244321}">
                <p14:modId xmlns:p14="http://schemas.microsoft.com/office/powerpoint/2010/main" val="3050846021"/>
              </p:ext>
            </p:extLst>
          </p:nvPr>
        </p:nvGraphicFramePr>
        <p:xfrm>
          <a:off x="2209800" y="1956594"/>
          <a:ext cx="7772400" cy="4089400"/>
        </p:xfrm>
        <a:graphic>
          <a:graphicData uri="http://schemas.openxmlformats.org/drawingml/2006/table">
            <a:tbl>
              <a:tblPr firstRow="1" firstCol="1" bandRow="1"/>
              <a:tblGrid>
                <a:gridCol w="635000">
                  <a:extLst>
                    <a:ext uri="{9D8B030D-6E8A-4147-A177-3AD203B41FA5}">
                      <a16:colId xmlns:a16="http://schemas.microsoft.com/office/drawing/2014/main" val="20000"/>
                    </a:ext>
                  </a:extLst>
                </a:gridCol>
                <a:gridCol w="7137400">
                  <a:extLst>
                    <a:ext uri="{9D8B030D-6E8A-4147-A177-3AD203B41FA5}">
                      <a16:colId xmlns:a16="http://schemas.microsoft.com/office/drawing/2014/main" val="20001"/>
                    </a:ext>
                  </a:extLst>
                </a:gridCol>
              </a:tblGrid>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Innledning</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3F3"/>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Dere er viktige!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Hvem dør i brann?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Hvorfor er vi så opptatt av dette?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Brannsikkerhet i bolig</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pPr>
                      <a:r>
                        <a:rPr lang="nb-NO" sz="2800">
                          <a:effectLst/>
                          <a:latin typeface="Calibri" panose="020F0502020204030204" pitchFamily="34" charset="0"/>
                          <a:ea typeface="Calibri" panose="020F0502020204030204" pitchFamily="34" charset="0"/>
                          <a:cs typeface="Times New Roman" panose="02020603050405020304" pitchFamily="18" charset="0"/>
                        </a:rPr>
                        <a:t>Kartlegging, risikovurdering og tiltak</a:t>
                      </a:r>
                      <a:endParaRPr lang="nb-NO"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Samarbeid</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11175">
                <a:tc>
                  <a:txBody>
                    <a:bodyPr/>
                    <a:lstStyle/>
                    <a:p>
                      <a:pPr>
                        <a:lnSpc>
                          <a:spcPct val="107000"/>
                        </a:lnSpc>
                        <a:spcAft>
                          <a:spcPts val="800"/>
                        </a:spcAft>
                      </a:pPr>
                      <a:r>
                        <a:rPr lang="nb-NO"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nSpc>
                          <a:spcPct val="107000"/>
                        </a:lnSpc>
                        <a:spcAft>
                          <a:spcPts val="800"/>
                        </a:spcAft>
                      </a:pPr>
                      <a:r>
                        <a:rPr lang="nb-NO" sz="2800" dirty="0">
                          <a:effectLst/>
                          <a:latin typeface="Calibri" panose="020F0502020204030204" pitchFamily="34" charset="0"/>
                          <a:ea typeface="Calibri" panose="020F0502020204030204" pitchFamily="34" charset="0"/>
                          <a:cs typeface="Times New Roman" panose="02020603050405020304" pitchFamily="18" charset="0"/>
                        </a:rPr>
                        <a:t>Hvor finner du mer informasjon?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7992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6054AE3D-75C8-D8F9-3671-76734735D42F}"/>
              </a:ext>
            </a:extLst>
          </p:cNvPr>
          <p:cNvSpPr>
            <a:spLocks noGrp="1"/>
          </p:cNvSpPr>
          <p:nvPr>
            <p:ph idx="1"/>
          </p:nvPr>
        </p:nvSpPr>
        <p:spPr>
          <a:xfrm>
            <a:off x="838200" y="1825625"/>
            <a:ext cx="10515600" cy="4875964"/>
          </a:xfrm>
        </p:spPr>
        <p:txBody>
          <a:bodyPr>
            <a:normAutofit/>
          </a:bodyPr>
          <a:lstStyle/>
          <a:p>
            <a:r>
              <a:rPr lang="nb-NO" dirty="0">
                <a:solidFill>
                  <a:srgbClr val="1D2129"/>
                </a:solidFill>
                <a:latin typeface="Helvetica" panose="020B0604020202020204" pitchFamily="34" charset="0"/>
              </a:rPr>
              <a:t>Fungerende r</a:t>
            </a:r>
            <a:r>
              <a:rPr lang="nb-NO" b="0" i="0" dirty="0">
                <a:solidFill>
                  <a:srgbClr val="1D2129"/>
                </a:solidFill>
                <a:effectLst/>
                <a:latin typeface="Helvetica" panose="020B0604020202020204" pitchFamily="34" charset="0"/>
              </a:rPr>
              <a:t>øykvarslere.</a:t>
            </a:r>
            <a:endParaRPr lang="nb-NO" dirty="0"/>
          </a:p>
          <a:p>
            <a:r>
              <a:rPr lang="nb-NO" b="0" i="0" dirty="0">
                <a:solidFill>
                  <a:srgbClr val="1D2129"/>
                </a:solidFill>
                <a:effectLst/>
                <a:latin typeface="Helvetica" panose="020B0604020202020204" pitchFamily="34" charset="0"/>
              </a:rPr>
              <a:t>Røykeforkle og flammehemmende klær og sengetøy.</a:t>
            </a:r>
          </a:p>
          <a:p>
            <a:r>
              <a:rPr lang="nb-NO" b="0" i="0" dirty="0">
                <a:solidFill>
                  <a:srgbClr val="1D2129"/>
                </a:solidFill>
                <a:effectLst/>
                <a:latin typeface="Helvetica" panose="020B0604020202020204" pitchFamily="34" charset="0"/>
              </a:rPr>
              <a:t>Røyke utendørs (husk å slokke sneipen fullstendig).</a:t>
            </a:r>
          </a:p>
          <a:p>
            <a:r>
              <a:rPr lang="nb-NO" dirty="0">
                <a:solidFill>
                  <a:srgbClr val="1D2129"/>
                </a:solidFill>
                <a:latin typeface="Helvetica" panose="020B0604020202020204" pitchFamily="34" charset="0"/>
              </a:rPr>
              <a:t>Ikke r</a:t>
            </a:r>
            <a:r>
              <a:rPr lang="nb-NO" b="0" i="0" dirty="0">
                <a:solidFill>
                  <a:srgbClr val="1D2129"/>
                </a:solidFill>
                <a:effectLst/>
                <a:latin typeface="Helvetica" panose="020B0604020202020204" pitchFamily="34" charset="0"/>
              </a:rPr>
              <a:t>øyke i senga, og unngå røyking i sofa og lenestol hvis det er fare for at man kan sovne.</a:t>
            </a:r>
          </a:p>
          <a:p>
            <a:r>
              <a:rPr lang="nb-NO" b="0" i="0" dirty="0">
                <a:solidFill>
                  <a:srgbClr val="1D2129"/>
                </a:solidFill>
                <a:effectLst/>
                <a:latin typeface="Helvetica" panose="020B0604020202020204" pitchFamily="34" charset="0"/>
              </a:rPr>
              <a:t>Tøm askebegeret før det er fullt.</a:t>
            </a:r>
          </a:p>
          <a:p>
            <a:r>
              <a:rPr lang="nb-NO" b="0" i="0" dirty="0">
                <a:solidFill>
                  <a:srgbClr val="1D2129"/>
                </a:solidFill>
                <a:effectLst/>
                <a:latin typeface="Helvetica" panose="020B0604020202020204" pitchFamily="34" charset="0"/>
              </a:rPr>
              <a:t>Ha et stort nok og dypt nok askebeger til å stumpe røyken.</a:t>
            </a:r>
          </a:p>
          <a:p>
            <a:r>
              <a:rPr lang="nb-NO" b="0" i="0" dirty="0">
                <a:solidFill>
                  <a:srgbClr val="1D2129"/>
                </a:solidFill>
                <a:effectLst/>
                <a:latin typeface="Helvetica" panose="020B0604020202020204" pitchFamily="34" charset="0"/>
              </a:rPr>
              <a:t>Vær oppmerksom på at sløvende medisiner, alkohol og rusmidler øker risikoen for brann.</a:t>
            </a:r>
          </a:p>
          <a:p>
            <a:r>
              <a:rPr lang="nb-NO" dirty="0">
                <a:solidFill>
                  <a:srgbClr val="1D2129"/>
                </a:solidFill>
                <a:latin typeface="Helvetica" panose="020B0604020202020204" pitchFamily="34" charset="0"/>
              </a:rPr>
              <a:t>Mobile vanntåkeanlegg.</a:t>
            </a:r>
            <a:endParaRPr lang="nb-NO" b="0" i="0" dirty="0">
              <a:solidFill>
                <a:srgbClr val="1D2129"/>
              </a:solidFill>
              <a:effectLst/>
              <a:latin typeface="Helvetica" panose="020B0604020202020204" pitchFamily="34" charset="0"/>
            </a:endParaRPr>
          </a:p>
          <a:p>
            <a:pPr marL="0" indent="0">
              <a:buNone/>
            </a:pPr>
            <a:endParaRPr lang="nb-NO" b="0" i="0" dirty="0">
              <a:solidFill>
                <a:srgbClr val="1D2129"/>
              </a:solidFill>
              <a:effectLst/>
              <a:latin typeface="Helvetica" panose="020B0604020202020204" pitchFamily="34" charset="0"/>
            </a:endParaRPr>
          </a:p>
        </p:txBody>
      </p:sp>
      <p:sp>
        <p:nvSpPr>
          <p:cNvPr id="6" name="Tittel 1">
            <a:extLst>
              <a:ext uri="{FF2B5EF4-FFF2-40B4-BE49-F238E27FC236}">
                <a16:creationId xmlns:a16="http://schemas.microsoft.com/office/drawing/2014/main" id="{B1312D2F-2DFF-921A-FB5D-51E3BB4C880D}"/>
              </a:ext>
            </a:extLst>
          </p:cNvPr>
          <p:cNvSpPr>
            <a:spLocks noGrp="1"/>
          </p:cNvSpPr>
          <p:nvPr>
            <p:ph type="title"/>
          </p:nvPr>
        </p:nvSpPr>
        <p:spPr>
          <a:xfrm>
            <a:off x="838200" y="365125"/>
            <a:ext cx="10515600" cy="1325563"/>
          </a:xfrm>
          <a:solidFill>
            <a:schemeClr val="accent6">
              <a:lumMod val="20000"/>
              <a:lumOff val="80000"/>
            </a:schemeClr>
          </a:solidFill>
        </p:spPr>
        <p:txBody>
          <a:bodyPr>
            <a:normAutofit/>
          </a:bodyPr>
          <a:lstStyle/>
          <a:p>
            <a:r>
              <a:rPr lang="nb-NO" dirty="0"/>
              <a:t>Kartlegging, risikovurdering og tiltak</a:t>
            </a:r>
            <a:br>
              <a:rPr lang="nb-NO" dirty="0"/>
            </a:br>
            <a:r>
              <a:rPr lang="nb-NO" sz="3200" dirty="0"/>
              <a:t>Eksempler på tiltak som kan forebygge kroppsnære branner</a:t>
            </a:r>
          </a:p>
        </p:txBody>
      </p:sp>
    </p:spTree>
    <p:extLst>
      <p:ext uri="{BB962C8B-B14F-4D97-AF65-F5344CB8AC3E}">
        <p14:creationId xmlns:p14="http://schemas.microsoft.com/office/powerpoint/2010/main" val="3487741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2177872"/>
            <a:ext cx="10515600" cy="4351338"/>
          </a:xfrm>
        </p:spPr>
        <p:txBody>
          <a:bodyPr>
            <a:noAutofit/>
          </a:bodyPr>
          <a:lstStyle/>
          <a:p>
            <a:pPr marL="109728" indent="0">
              <a:buNone/>
            </a:pPr>
            <a:r>
              <a:rPr lang="nb-NO" dirty="0"/>
              <a:t>Det er ikke tilstrekkelig med en årlig gjennomgang. Situasjon og helsetilstand kan endre seg raskt. Vurderinger må derfor gjøres fortløpende slik at endringer i behov fanges opp og tiltak kan tilpasses. </a:t>
            </a:r>
          </a:p>
          <a:p>
            <a:pPr marL="109728" indent="0">
              <a:buNone/>
            </a:pPr>
            <a:endParaRPr lang="nb-NO" sz="1200" dirty="0"/>
          </a:p>
          <a:p>
            <a:pPr marL="109728" indent="0">
              <a:buNone/>
            </a:pPr>
            <a:r>
              <a:rPr lang="nb-NO" dirty="0"/>
              <a:t>Eksempler på endringer av betydning for brannsikkerheten: </a:t>
            </a:r>
          </a:p>
          <a:p>
            <a:pPr marL="566928" indent="-457200"/>
            <a:r>
              <a:rPr lang="nb-NO" dirty="0"/>
              <a:t>Forverring i helsetilstand, f.eks. som følge av demenssykdom, økende rusproblem, redusert fysisk funksjon.</a:t>
            </a:r>
          </a:p>
          <a:p>
            <a:pPr marL="566928" indent="-457200"/>
            <a:r>
              <a:rPr lang="nb-NO" dirty="0"/>
              <a:t>Bruker har nettopp kommet hjem fra et sykehusopphold.</a:t>
            </a:r>
          </a:p>
          <a:p>
            <a:pPr marL="566928" indent="-457200"/>
            <a:r>
              <a:rPr lang="nb-NO" dirty="0"/>
              <a:t>Bruker har blitt aleneboende. </a:t>
            </a:r>
          </a:p>
        </p:txBody>
      </p:sp>
      <p:sp>
        <p:nvSpPr>
          <p:cNvPr id="4" name="Tittel 1"/>
          <p:cNvSpPr txBox="1">
            <a:spLocks/>
          </p:cNvSpPr>
          <p:nvPr/>
        </p:nvSpPr>
        <p:spPr>
          <a:xfrm>
            <a:off x="838200" y="365125"/>
            <a:ext cx="10515600" cy="1325563"/>
          </a:xfrm>
          <a:prstGeom prst="rect">
            <a:avLst/>
          </a:prstGeom>
          <a:solidFill>
            <a:schemeClr val="accent6">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Kartlegging, risikovurdering og tiltak</a:t>
            </a:r>
            <a:br>
              <a:rPr lang="nb-NO" dirty="0"/>
            </a:br>
            <a:r>
              <a:rPr lang="nb-NO" sz="3200" dirty="0"/>
              <a:t>Kontinuerlig vurdering  </a:t>
            </a:r>
          </a:p>
        </p:txBody>
      </p:sp>
      <p:pic>
        <p:nvPicPr>
          <p:cNvPr id="6" name="Plassholder for bilde 5"/>
          <p:cNvPicPr>
            <a:picLocks noChangeAspect="1"/>
          </p:cNvPicPr>
          <p:nvPr/>
        </p:nvPicPr>
        <p:blipFill rotWithShape="1">
          <a:blip r:embed="rId3" cstate="screen">
            <a:extLst>
              <a:ext uri="{28A0092B-C50C-407E-A947-70E740481C1C}">
                <a14:useLocalDpi xmlns:a14="http://schemas.microsoft.com/office/drawing/2010/main"/>
              </a:ext>
            </a:extLst>
          </a:blip>
          <a:srcRect l="11685" t="-11256" r="-165" b="-15170"/>
          <a:stretch/>
        </p:blipFill>
        <p:spPr>
          <a:xfrm>
            <a:off x="9978193" y="-391129"/>
            <a:ext cx="2390078" cy="3420764"/>
          </a:xfrm>
          <a:prstGeom prst="rect">
            <a:avLst/>
          </a:prstGeom>
        </p:spPr>
      </p:pic>
    </p:spTree>
    <p:extLst>
      <p:ext uri="{BB962C8B-B14F-4D97-AF65-F5344CB8AC3E}">
        <p14:creationId xmlns:p14="http://schemas.microsoft.com/office/powerpoint/2010/main" val="84405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Hvem har ansvaret? Roller og oppgaver</a:t>
            </a:r>
            <a:br>
              <a:rPr lang="nb-NO" dirty="0"/>
            </a:br>
            <a:endParaRPr lang="nb-NO" dirty="0"/>
          </a:p>
        </p:txBody>
      </p:sp>
      <p:sp>
        <p:nvSpPr>
          <p:cNvPr id="6" name="Plassholder for innhold 5"/>
          <p:cNvSpPr>
            <a:spLocks noGrp="1"/>
          </p:cNvSpPr>
          <p:nvPr>
            <p:ph idx="1"/>
          </p:nvPr>
        </p:nvSpPr>
        <p:spPr>
          <a:xfrm>
            <a:off x="673768" y="1825625"/>
            <a:ext cx="10936706" cy="4954316"/>
          </a:xfrm>
        </p:spPr>
        <p:txBody>
          <a:bodyPr>
            <a:normAutofit lnSpcReduction="10000"/>
          </a:bodyPr>
          <a:lstStyle/>
          <a:p>
            <a:pPr marL="0" indent="0">
              <a:buNone/>
            </a:pPr>
            <a:r>
              <a:rPr lang="nb-NO" dirty="0"/>
              <a:t>Utgangspunktet er at brukeren selv har ansvar for egen brannsikkerhet. Brukeren har imidlertid krav på å få hjelp til å ivareta brannsikkerheten hvis vedkommende trenger det, når kommunen yter hjemmebaserte tjenester.  </a:t>
            </a:r>
          </a:p>
          <a:p>
            <a:pPr marL="0" indent="0">
              <a:buNone/>
            </a:pPr>
            <a:endParaRPr lang="nb-NO" sz="900" dirty="0"/>
          </a:p>
          <a:p>
            <a:r>
              <a:rPr lang="nb-NO" dirty="0"/>
              <a:t>Kommunen har det overordnede ansvaret for at en bruker får nødvendige og forsvarlige helse- og omsorgstjenester. Ansvaret omfatter også ivaretakelse av brannsikkerhet. </a:t>
            </a:r>
          </a:p>
          <a:p>
            <a:r>
              <a:rPr lang="nb-NO" dirty="0"/>
              <a:t>Helse- og omsorgstjenesten skal fortløpende vurdere helsetilstanden til brukerne sine, hvilke tjenester de har behov for og hvilke tjenester det er forsvarlig å tilby. I dette ligger også at brannsikkerheten skal ivaretas.</a:t>
            </a:r>
          </a:p>
          <a:p>
            <a:r>
              <a:rPr lang="nb-NO" dirty="0"/>
              <a:t>Brann- og redningsvesenet er en viktig samarbeidspartner som blant annet kan gi råd og veiledning om brannforebyggende tiltak. </a:t>
            </a:r>
          </a:p>
          <a:p>
            <a:endParaRPr lang="nb-NO" dirty="0"/>
          </a:p>
          <a:p>
            <a:endParaRPr lang="nb-NO" dirty="0"/>
          </a:p>
          <a:p>
            <a:endParaRPr lang="nb-NO" dirty="0"/>
          </a:p>
        </p:txBody>
      </p:sp>
    </p:spTree>
    <p:extLst>
      <p:ext uri="{BB962C8B-B14F-4D97-AF65-F5344CB8AC3E}">
        <p14:creationId xmlns:p14="http://schemas.microsoft.com/office/powerpoint/2010/main" val="43718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5">
              <a:lumMod val="60000"/>
              <a:lumOff val="40000"/>
            </a:schemeClr>
          </a:solidFill>
        </p:spPr>
        <p:txBody>
          <a:bodyPr/>
          <a:lstStyle/>
          <a:p>
            <a:r>
              <a:rPr lang="nb-NO" dirty="0"/>
              <a:t>Samarbeid</a:t>
            </a:r>
            <a:br>
              <a:rPr lang="nb-NO" dirty="0"/>
            </a:br>
            <a:r>
              <a:rPr lang="nb-NO" sz="3200" dirty="0"/>
              <a:t>Helse-Brann </a:t>
            </a:r>
            <a:endParaRPr lang="nb-NO" dirty="0"/>
          </a:p>
        </p:txBody>
      </p:sp>
      <p:sp>
        <p:nvSpPr>
          <p:cNvPr id="4" name="Plassholder for innhold 3"/>
          <p:cNvSpPr>
            <a:spLocks noGrp="1"/>
          </p:cNvSpPr>
          <p:nvPr>
            <p:ph idx="1"/>
          </p:nvPr>
        </p:nvSpPr>
        <p:spPr>
          <a:xfrm>
            <a:off x="838199" y="2249372"/>
            <a:ext cx="6958264" cy="4351338"/>
          </a:xfrm>
        </p:spPr>
        <p:txBody>
          <a:bodyPr>
            <a:normAutofit/>
          </a:bodyPr>
          <a:lstStyle/>
          <a:p>
            <a:pPr marL="0" indent="0">
              <a:buNone/>
            </a:pPr>
            <a:r>
              <a:rPr lang="nb-NO" dirty="0"/>
              <a:t>Samarbeid mellom kommunale tjenester er viktig når kommunen skal sørge for god brannsikkerhet hos sine brukere. </a:t>
            </a:r>
          </a:p>
          <a:p>
            <a:pPr marL="0" indent="0">
              <a:buNone/>
            </a:pPr>
            <a:endParaRPr lang="nb-NO" dirty="0"/>
          </a:p>
          <a:p>
            <a:pPr marL="0" indent="0">
              <a:buNone/>
            </a:pPr>
            <a:r>
              <a:rPr lang="nb-NO" dirty="0"/>
              <a:t>Den mest åpenbare gevinsten er å hente i et samarbeid mellom brann- og redningsvesenet og helse- og omsorgstjenesten.</a:t>
            </a:r>
          </a:p>
        </p:txBody>
      </p:sp>
      <p:pic>
        <p:nvPicPr>
          <p:cNvPr id="3" name="Plassholder for bilde 5"/>
          <p:cNvPicPr>
            <a:picLocks noChangeAspect="1"/>
          </p:cNvPicPr>
          <p:nvPr/>
        </p:nvPicPr>
        <p:blipFill rotWithShape="1">
          <a:blip r:embed="rId3" cstate="screen">
            <a:extLst>
              <a:ext uri="{28A0092B-C50C-407E-A947-70E740481C1C}">
                <a14:useLocalDpi xmlns:a14="http://schemas.microsoft.com/office/drawing/2010/main"/>
              </a:ext>
            </a:extLst>
          </a:blip>
          <a:srcRect l="3373" t="-14722" r="6184" b="-14722"/>
          <a:stretch/>
        </p:blipFill>
        <p:spPr>
          <a:xfrm>
            <a:off x="8210960" y="2104406"/>
            <a:ext cx="2780348" cy="3979333"/>
          </a:xfrm>
          <a:prstGeom prst="rect">
            <a:avLst/>
          </a:prstGeom>
        </p:spPr>
      </p:pic>
    </p:spTree>
    <p:extLst>
      <p:ext uri="{BB962C8B-B14F-4D97-AF65-F5344CB8AC3E}">
        <p14:creationId xmlns:p14="http://schemas.microsoft.com/office/powerpoint/2010/main" val="3313075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38013C8-3314-47AA-A490-43EB26916A14}"/>
              </a:ext>
            </a:extLst>
          </p:cNvPr>
          <p:cNvSpPr>
            <a:spLocks noGrp="1"/>
          </p:cNvSpPr>
          <p:nvPr>
            <p:ph idx="1"/>
          </p:nvPr>
        </p:nvSpPr>
        <p:spPr>
          <a:xfrm>
            <a:off x="838200" y="1822890"/>
            <a:ext cx="10806629" cy="4878699"/>
          </a:xfrm>
        </p:spPr>
        <p:txBody>
          <a:bodyPr>
            <a:noAutofit/>
          </a:bodyPr>
          <a:lstStyle/>
          <a:p>
            <a:pPr marL="0" indent="0">
              <a:buNone/>
            </a:pPr>
            <a:r>
              <a:rPr lang="nb-NO" dirty="0"/>
              <a:t>Brann- og redningsvesenet ønsker å samarbeide med andre om brannsikkerhet for risikoutsatte grupper. Dette er noe av det brann- og redningsvesenet kan bidra med: </a:t>
            </a:r>
          </a:p>
          <a:p>
            <a:pPr marL="0" indent="0">
              <a:buNone/>
            </a:pPr>
            <a:endParaRPr lang="nb-NO" sz="800" dirty="0"/>
          </a:p>
          <a:p>
            <a:r>
              <a:rPr lang="nb-NO" sz="2400" dirty="0"/>
              <a:t>Rådgivning og veiledning</a:t>
            </a:r>
          </a:p>
          <a:p>
            <a:r>
              <a:rPr lang="nb-NO" sz="2400" dirty="0"/>
              <a:t>Opplæring og undervisning</a:t>
            </a:r>
          </a:p>
          <a:p>
            <a:r>
              <a:rPr lang="nb-NO" sz="2400" dirty="0"/>
              <a:t>Opplæring direkte til utsatte grupper (seniorsenter, bofellesskap ol.) </a:t>
            </a:r>
          </a:p>
          <a:p>
            <a:r>
              <a:rPr lang="nb-NO" sz="2400" dirty="0"/>
              <a:t>Oppfølging av bekymringsmeldinger</a:t>
            </a:r>
          </a:p>
          <a:p>
            <a:r>
              <a:rPr lang="nb-NO" sz="2400" dirty="0"/>
              <a:t>Informasjonsmateriell</a:t>
            </a:r>
          </a:p>
          <a:p>
            <a:pPr marL="0" indent="0">
              <a:buNone/>
            </a:pPr>
            <a:r>
              <a:rPr lang="nb-NO" dirty="0"/>
              <a:t>Noen brann- og redningsvesen er også med på h</a:t>
            </a:r>
            <a:r>
              <a:rPr lang="nb-NO" sz="2800" dirty="0"/>
              <a:t>jemmebesøk og noen har hospiteringsavtaler med andre tjenester i kommunen.</a:t>
            </a:r>
          </a:p>
          <a:p>
            <a:pPr marL="0" indent="0">
              <a:buNone/>
            </a:pPr>
            <a:endParaRPr lang="nb-NO" dirty="0"/>
          </a:p>
        </p:txBody>
      </p:sp>
      <p:sp>
        <p:nvSpPr>
          <p:cNvPr id="5" name="Tittel 1"/>
          <p:cNvSpPr>
            <a:spLocks noGrp="1"/>
          </p:cNvSpPr>
          <p:nvPr>
            <p:ph type="title"/>
          </p:nvPr>
        </p:nvSpPr>
        <p:spPr>
          <a:xfrm>
            <a:off x="838200" y="365125"/>
            <a:ext cx="10515600" cy="1325563"/>
          </a:xfrm>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Brann- og redningsvesenet som ressurs og samarbeidspartner</a:t>
            </a:r>
            <a:br>
              <a:rPr lang="nb-NO" dirty="0"/>
            </a:br>
            <a:endParaRPr lang="nb-NO" dirty="0"/>
          </a:p>
        </p:txBody>
      </p:sp>
    </p:spTree>
    <p:extLst>
      <p:ext uri="{BB962C8B-B14F-4D97-AF65-F5344CB8AC3E}">
        <p14:creationId xmlns:p14="http://schemas.microsoft.com/office/powerpoint/2010/main" val="97260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solidFill>
            <a:schemeClr val="accent5">
              <a:lumMod val="60000"/>
              <a:lumOff val="40000"/>
            </a:schemeClr>
          </a:solidFill>
        </p:spPr>
        <p:txBody>
          <a:bodyPr/>
          <a:lstStyle/>
          <a:p>
            <a:r>
              <a:rPr lang="nb-NO" dirty="0"/>
              <a:t>Samarbeid</a:t>
            </a:r>
            <a:br>
              <a:rPr lang="nb-NO" dirty="0"/>
            </a:br>
            <a:r>
              <a:rPr lang="nb-NO" sz="3200" dirty="0"/>
              <a:t>Andre samarbeidspartnere</a:t>
            </a:r>
            <a:endParaRPr lang="nb-NO" dirty="0"/>
          </a:p>
        </p:txBody>
      </p:sp>
      <p:sp>
        <p:nvSpPr>
          <p:cNvPr id="6" name="Plassholder for innhold 5"/>
          <p:cNvSpPr>
            <a:spLocks noGrp="1"/>
          </p:cNvSpPr>
          <p:nvPr>
            <p:ph sz="half" idx="2"/>
          </p:nvPr>
        </p:nvSpPr>
        <p:spPr>
          <a:xfrm>
            <a:off x="839788" y="2072306"/>
            <a:ext cx="6938429" cy="5153722"/>
          </a:xfrm>
        </p:spPr>
        <p:txBody>
          <a:bodyPr>
            <a:noAutofit/>
          </a:bodyPr>
          <a:lstStyle/>
          <a:p>
            <a:pPr marL="0" indent="0">
              <a:buNone/>
            </a:pPr>
            <a:r>
              <a:rPr lang="nb-NO" sz="2600" dirty="0"/>
              <a:t>I tillegg til brann- og redningsvesenet og helse- og omsorgstjenesten, er det også andre kommunale tjenester som bør inngå i et samarbeid om de risikoutsatte gruppene, f.eks.:</a:t>
            </a:r>
          </a:p>
          <a:p>
            <a:pPr marL="0" indent="0">
              <a:buNone/>
            </a:pPr>
            <a:endParaRPr lang="nb-NO" sz="800" dirty="0"/>
          </a:p>
          <a:p>
            <a:pPr lvl="0"/>
            <a:r>
              <a:rPr lang="nb-NO" sz="2600" dirty="0"/>
              <a:t>Boligtildelingstjeneste</a:t>
            </a:r>
          </a:p>
          <a:p>
            <a:pPr lvl="0"/>
            <a:r>
              <a:rPr lang="nb-NO" sz="2600" dirty="0"/>
              <a:t>Voksenopplæring</a:t>
            </a:r>
          </a:p>
          <a:p>
            <a:pPr lvl="0"/>
            <a:r>
              <a:rPr lang="nb-NO" sz="2600" dirty="0"/>
              <a:t>Flyktningetjeneste</a:t>
            </a:r>
          </a:p>
          <a:p>
            <a:pPr lvl="0"/>
            <a:r>
              <a:rPr lang="nb-NO" sz="2600" dirty="0"/>
              <a:t>Plan- og bygningstjeneste</a:t>
            </a:r>
          </a:p>
          <a:p>
            <a:pPr lvl="0"/>
            <a:r>
              <a:rPr lang="nb-NO" sz="2600" dirty="0"/>
              <a:t>NAV, herunder hjelpemiddelsentralene</a:t>
            </a:r>
          </a:p>
          <a:p>
            <a:pPr lvl="0"/>
            <a:r>
              <a:rPr lang="nb-NO" sz="2600" dirty="0"/>
              <a:t>Andre forslag? </a:t>
            </a:r>
          </a:p>
          <a:p>
            <a:pPr marL="0" indent="0">
              <a:buNone/>
            </a:pPr>
            <a:endParaRPr lang="nb-NO" dirty="0"/>
          </a:p>
          <a:p>
            <a:pPr marL="0" indent="0">
              <a:buNone/>
            </a:pPr>
            <a:endParaRPr lang="nb-NO" dirty="0"/>
          </a:p>
        </p:txBody>
      </p:sp>
      <p:pic>
        <p:nvPicPr>
          <p:cNvPr id="2" name="Bilde 1"/>
          <p:cNvPicPr>
            <a:picLocks noChangeAspect="1"/>
          </p:cNvPicPr>
          <p:nvPr/>
        </p:nvPicPr>
        <p:blipFill>
          <a:blip r:embed="rId3"/>
          <a:stretch>
            <a:fillRect/>
          </a:stretch>
        </p:blipFill>
        <p:spPr>
          <a:xfrm>
            <a:off x="7550566" y="1812446"/>
            <a:ext cx="4014142" cy="5045554"/>
          </a:xfrm>
          <a:prstGeom prst="rect">
            <a:avLst/>
          </a:prstGeom>
        </p:spPr>
      </p:pic>
    </p:spTree>
    <p:extLst>
      <p:ext uri="{BB962C8B-B14F-4D97-AF65-F5344CB8AC3E}">
        <p14:creationId xmlns:p14="http://schemas.microsoft.com/office/powerpoint/2010/main" val="47669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solidFill>
            <a:schemeClr val="accent5">
              <a:lumMod val="60000"/>
              <a:lumOff val="40000"/>
            </a:schemeClr>
          </a:solidFill>
        </p:spPr>
        <p:txBody>
          <a:bodyPr>
            <a:normAutofit fontScale="90000"/>
          </a:bodyPr>
          <a:lstStyle/>
          <a:p>
            <a:br>
              <a:rPr lang="nb-NO" dirty="0"/>
            </a:br>
            <a:br>
              <a:rPr lang="nb-NO" dirty="0"/>
            </a:br>
            <a:r>
              <a:rPr lang="nb-NO" sz="4900" dirty="0"/>
              <a:t>Samarbeid</a:t>
            </a:r>
            <a:br>
              <a:rPr lang="nb-NO" dirty="0"/>
            </a:br>
            <a:r>
              <a:rPr lang="nb-NO" sz="3200" dirty="0"/>
              <a:t>Hvordan kan vi få til et godt samarbeid og sette det i system?</a:t>
            </a:r>
            <a:br>
              <a:rPr lang="nb-NO" dirty="0"/>
            </a:br>
            <a:br>
              <a:rPr lang="nb-NO" dirty="0"/>
            </a:br>
            <a:endParaRPr lang="nb-NO" dirty="0"/>
          </a:p>
        </p:txBody>
      </p:sp>
      <p:sp>
        <p:nvSpPr>
          <p:cNvPr id="6" name="Plassholder for innhold 2">
            <a:extLst>
              <a:ext uri="{FF2B5EF4-FFF2-40B4-BE49-F238E27FC236}">
                <a16:creationId xmlns:a16="http://schemas.microsoft.com/office/drawing/2014/main" id="{C38013C8-3314-47AA-A490-43EB26916A14}"/>
              </a:ext>
            </a:extLst>
          </p:cNvPr>
          <p:cNvSpPr txBox="1">
            <a:spLocks/>
          </p:cNvSpPr>
          <p:nvPr/>
        </p:nvSpPr>
        <p:spPr>
          <a:xfrm>
            <a:off x="838200" y="2017478"/>
            <a:ext cx="10515600" cy="4920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dirty="0"/>
              <a:t>Lav terskel for å ta kontakt</a:t>
            </a:r>
          </a:p>
          <a:p>
            <a:r>
              <a:rPr lang="nb-NO" dirty="0"/>
              <a:t>Samarbeidsmøter/faste kontaktpunkt </a:t>
            </a:r>
          </a:p>
          <a:p>
            <a:r>
              <a:rPr lang="nb-NO" dirty="0"/>
              <a:t>Avtale andre treffpunkter (gjerne bruke arenaer vi allerede har)</a:t>
            </a:r>
          </a:p>
          <a:p>
            <a:r>
              <a:rPr lang="nb-NO" dirty="0"/>
              <a:t>Jevnlige undervisningsopplegg</a:t>
            </a:r>
          </a:p>
          <a:p>
            <a:r>
              <a:rPr lang="nb-NO" dirty="0"/>
              <a:t>Hospitere hos hverandre</a:t>
            </a:r>
          </a:p>
          <a:p>
            <a:r>
              <a:rPr lang="nb-NO" dirty="0"/>
              <a:t>Felles informasjonsmøter, f.eks. på seniorsentre </a:t>
            </a:r>
          </a:p>
          <a:p>
            <a:r>
              <a:rPr lang="nb-NO" dirty="0"/>
              <a:t>Samarbeidsavtale</a:t>
            </a:r>
          </a:p>
          <a:p>
            <a:r>
              <a:rPr lang="nb-NO" dirty="0"/>
              <a:t>Andre forslag?</a:t>
            </a:r>
          </a:p>
        </p:txBody>
      </p:sp>
      <p:pic>
        <p:nvPicPr>
          <p:cNvPr id="8" name="Bilde 7"/>
          <p:cNvPicPr>
            <a:picLocks noChangeAspect="1"/>
          </p:cNvPicPr>
          <p:nvPr/>
        </p:nvPicPr>
        <p:blipFill>
          <a:blip r:embed="rId3"/>
          <a:stretch>
            <a:fillRect/>
          </a:stretch>
        </p:blipFill>
        <p:spPr>
          <a:xfrm>
            <a:off x="9143118" y="3649377"/>
            <a:ext cx="2562225" cy="2924175"/>
          </a:xfrm>
          <a:prstGeom prst="rect">
            <a:avLst/>
          </a:prstGeom>
        </p:spPr>
      </p:pic>
    </p:spTree>
    <p:extLst>
      <p:ext uri="{BB962C8B-B14F-4D97-AF65-F5344CB8AC3E}">
        <p14:creationId xmlns:p14="http://schemas.microsoft.com/office/powerpoint/2010/main" val="3574562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2017618"/>
            <a:ext cx="10707477" cy="5243222"/>
          </a:xfrm>
        </p:spPr>
        <p:txBody>
          <a:bodyPr>
            <a:normAutofit lnSpcReduction="10000"/>
          </a:bodyPr>
          <a:lstStyle/>
          <a:p>
            <a:pPr marL="0" indent="0">
              <a:buNone/>
            </a:pPr>
            <a:r>
              <a:rPr lang="nb-NO" dirty="0"/>
              <a:t>Ved </a:t>
            </a:r>
            <a:r>
              <a:rPr lang="nb-NO" b="1" dirty="0"/>
              <a:t>samtykke</a:t>
            </a:r>
            <a:r>
              <a:rPr lang="nb-NO" dirty="0"/>
              <a:t> fra bruker kan helsepersonell dele eller videreformidle informasjon til brann- og redningsvesenet for å forebygge brann eller brannfare.</a:t>
            </a:r>
          </a:p>
          <a:p>
            <a:pPr marL="0" indent="0">
              <a:buNone/>
            </a:pPr>
            <a:endParaRPr lang="nb-NO" dirty="0"/>
          </a:p>
          <a:p>
            <a:pPr marL="0" indent="0">
              <a:buNone/>
            </a:pPr>
            <a:r>
              <a:rPr lang="nb-NO" dirty="0"/>
              <a:t>Helsepersonell har en plikt til å varsle politi eller brannvesen når slik varsling er nødvendig for å avverge alvorlig skade på person eller eiendom (jf. </a:t>
            </a:r>
            <a:r>
              <a:rPr lang="nb-NO" dirty="0" err="1"/>
              <a:t>helsepersonelloven</a:t>
            </a:r>
            <a:r>
              <a:rPr lang="nb-NO" dirty="0"/>
              <a:t> § 31).</a:t>
            </a:r>
          </a:p>
          <a:p>
            <a:pPr marL="0" indent="0">
              <a:buNone/>
            </a:pPr>
            <a:endParaRPr lang="nb-NO" dirty="0"/>
          </a:p>
          <a:p>
            <a:pPr marL="0" indent="0">
              <a:buNone/>
            </a:pPr>
            <a:r>
              <a:rPr lang="nb-NO" dirty="0"/>
              <a:t>Er du usikker på om det foreligger varslingsplikt, er det mulig å diskutere saker på </a:t>
            </a:r>
            <a:r>
              <a:rPr lang="nb-NO" b="1" dirty="0"/>
              <a:t>generelt grunnlag </a:t>
            </a:r>
            <a:r>
              <a:rPr lang="nb-NO" dirty="0"/>
              <a:t>uten å identifisere brukeren. </a:t>
            </a:r>
          </a:p>
          <a:p>
            <a:pPr marL="0" indent="0">
              <a:buNone/>
            </a:pPr>
            <a:endParaRPr lang="nb-NO" dirty="0"/>
          </a:p>
          <a:p>
            <a:pPr marL="0" indent="0">
              <a:buNone/>
            </a:pPr>
            <a:r>
              <a:rPr lang="nb-NO" b="1" dirty="0"/>
              <a:t> </a:t>
            </a:r>
            <a:endParaRPr lang="nb-NO" dirty="0"/>
          </a:p>
        </p:txBody>
      </p:sp>
      <p:sp>
        <p:nvSpPr>
          <p:cNvPr id="4"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Det er mulig å samarbeide uten å bryte taushetsplikten</a:t>
            </a:r>
            <a:br>
              <a:rPr lang="nb-NO" dirty="0"/>
            </a:br>
            <a:endParaRPr lang="nb-NO" dirty="0"/>
          </a:p>
        </p:txBody>
      </p:sp>
    </p:spTree>
    <p:extLst>
      <p:ext uri="{BB962C8B-B14F-4D97-AF65-F5344CB8AC3E}">
        <p14:creationId xmlns:p14="http://schemas.microsoft.com/office/powerpoint/2010/main" val="2354818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38013C8-3314-47AA-A490-43EB26916A14}"/>
              </a:ext>
            </a:extLst>
          </p:cNvPr>
          <p:cNvSpPr>
            <a:spLocks noGrp="1"/>
          </p:cNvSpPr>
          <p:nvPr>
            <p:ph idx="1"/>
          </p:nvPr>
        </p:nvSpPr>
        <p:spPr>
          <a:xfrm>
            <a:off x="838200" y="1299590"/>
            <a:ext cx="11353800" cy="5558410"/>
          </a:xfrm>
        </p:spPr>
        <p:txBody>
          <a:bodyPr>
            <a:normAutofit/>
          </a:bodyPr>
          <a:lstStyle/>
          <a:p>
            <a:pPr marL="0" indent="0">
              <a:buNone/>
            </a:pPr>
            <a:endParaRPr lang="nb-NO" sz="2600" dirty="0"/>
          </a:p>
          <a:p>
            <a:pPr marL="0" indent="0">
              <a:buNone/>
            </a:pPr>
            <a:endParaRPr lang="nb-NO" sz="900" dirty="0"/>
          </a:p>
          <a:p>
            <a:pPr marL="0" indent="0">
              <a:buNone/>
            </a:pPr>
            <a:r>
              <a:rPr lang="nb-NO" dirty="0"/>
              <a:t>Dersom beboer er samtykkekompetent og ikke ønsker hjelp til å ivareta egen sikkerhet:</a:t>
            </a:r>
          </a:p>
          <a:p>
            <a:r>
              <a:rPr lang="nb-NO" dirty="0"/>
              <a:t>Kartlegg situasjonen og snakk med brukeren om brannsikkerhet.</a:t>
            </a:r>
          </a:p>
          <a:p>
            <a:r>
              <a:rPr lang="nb-NO" dirty="0"/>
              <a:t>Jobb tillitsskapende. God relasjon til bruker kan løse en fastlåst situasjon.</a:t>
            </a:r>
          </a:p>
          <a:p>
            <a:r>
              <a:rPr lang="nb-NO" dirty="0"/>
              <a:t>Dokumenter kartlegging og vurderinger som er gjort og hvilke tiltak som er forsøkt, uansett om de blir gjennomført eller ikke. </a:t>
            </a:r>
          </a:p>
          <a:p>
            <a:r>
              <a:rPr lang="nb-NO" dirty="0"/>
              <a:t>Involver gjerne noen som brukeren har tillit til dersom bruker samtykker til det.</a:t>
            </a:r>
          </a:p>
          <a:p>
            <a:r>
              <a:rPr lang="nb-NO" dirty="0"/>
              <a:t>Er det behov for ny vurdering av samtykkekompetanse? </a:t>
            </a:r>
          </a:p>
        </p:txBody>
      </p:sp>
      <p:sp>
        <p:nvSpPr>
          <p:cNvPr id="5"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600" dirty="0"/>
              <a:t>Når en bruker motsetter seg hjelp</a:t>
            </a:r>
            <a:br>
              <a:rPr lang="nb-NO" dirty="0"/>
            </a:br>
            <a:endParaRPr lang="nb-NO" dirty="0"/>
          </a:p>
        </p:txBody>
      </p:sp>
    </p:spTree>
    <p:extLst>
      <p:ext uri="{BB962C8B-B14F-4D97-AF65-F5344CB8AC3E}">
        <p14:creationId xmlns:p14="http://schemas.microsoft.com/office/powerpoint/2010/main" val="1525043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1"/>
          <p:cNvSpPr>
            <a:spLocks noGrp="1"/>
          </p:cNvSpPr>
          <p:nvPr>
            <p:ph type="title"/>
          </p:nvPr>
        </p:nvSpPr>
        <p:spPr>
          <a:solidFill>
            <a:schemeClr val="accent5">
              <a:lumMod val="60000"/>
              <a:lumOff val="40000"/>
            </a:schemeClr>
          </a:solidFill>
        </p:spPr>
        <p:txBody>
          <a:bodyPr>
            <a:normAutofit fontScale="90000"/>
          </a:bodyPr>
          <a:lstStyle/>
          <a:p>
            <a:br>
              <a:rPr lang="nb-NO" dirty="0"/>
            </a:br>
            <a:r>
              <a:rPr lang="nb-NO" sz="4900" dirty="0"/>
              <a:t>Samarbeid</a:t>
            </a:r>
            <a:br>
              <a:rPr lang="nb-NO" dirty="0"/>
            </a:br>
            <a:r>
              <a:rPr lang="nb-NO" sz="3200" dirty="0"/>
              <a:t>Sentrale bestemmelser i brann- og helseregelverk</a:t>
            </a:r>
            <a:br>
              <a:rPr lang="nb-NO" dirty="0"/>
            </a:br>
            <a:endParaRPr lang="nb-NO" dirty="0"/>
          </a:p>
        </p:txBody>
      </p:sp>
      <p:sp>
        <p:nvSpPr>
          <p:cNvPr id="5" name="Plassholder for innhold 2">
            <a:extLst>
              <a:ext uri="{FF2B5EF4-FFF2-40B4-BE49-F238E27FC236}">
                <a16:creationId xmlns:a16="http://schemas.microsoft.com/office/drawing/2014/main" id="{1C9B0173-5A25-4A9B-A791-8D0F63CEFF9F}"/>
              </a:ext>
            </a:extLst>
          </p:cNvPr>
          <p:cNvSpPr>
            <a:spLocks noGrp="1"/>
          </p:cNvSpPr>
          <p:nvPr>
            <p:ph idx="1"/>
          </p:nvPr>
        </p:nvSpPr>
        <p:spPr>
          <a:xfrm>
            <a:off x="838200" y="1825625"/>
            <a:ext cx="10515600" cy="5701448"/>
          </a:xfrm>
        </p:spPr>
        <p:txBody>
          <a:bodyPr numCol="2">
            <a:normAutofit fontScale="77500" lnSpcReduction="20000"/>
          </a:bodyPr>
          <a:lstStyle/>
          <a:p>
            <a:pPr marL="0" indent="0">
              <a:lnSpc>
                <a:spcPct val="100000"/>
              </a:lnSpc>
              <a:spcBef>
                <a:spcPts val="600"/>
              </a:spcBef>
              <a:buNone/>
            </a:pPr>
            <a:r>
              <a:rPr lang="nb-NO" sz="2300" b="1" dirty="0"/>
              <a:t>BRANNREGELVERKET</a:t>
            </a:r>
            <a:endParaRPr lang="nb-NO" sz="2300" u="sng" dirty="0"/>
          </a:p>
          <a:p>
            <a:pPr marL="0" lvl="0" indent="0">
              <a:buNone/>
            </a:pPr>
            <a:r>
              <a:rPr lang="nb-NO" sz="2300" i="1" dirty="0"/>
              <a:t>Kartlegge risiko for brann og risikoutsatte grupper</a:t>
            </a:r>
          </a:p>
          <a:p>
            <a:r>
              <a:rPr lang="nb-NO" sz="2300" dirty="0"/>
              <a:t>forskrift om brannforebygging § 14</a:t>
            </a:r>
          </a:p>
          <a:p>
            <a:pPr marL="0" lvl="0" indent="0">
              <a:buNone/>
            </a:pPr>
            <a:endParaRPr lang="nb-NO" sz="2300" i="1" dirty="0"/>
          </a:p>
          <a:p>
            <a:pPr marL="0" lvl="0" indent="0">
              <a:buNone/>
            </a:pPr>
            <a:r>
              <a:rPr lang="nb-NO" sz="2300" i="1" dirty="0"/>
              <a:t>Fastsette satsningsområder, planlegge samarbeid og tiltak</a:t>
            </a:r>
          </a:p>
          <a:p>
            <a:r>
              <a:rPr lang="nb-NO" sz="2300" dirty="0"/>
              <a:t>forskrift om brannforebygging § 15</a:t>
            </a:r>
            <a:endParaRPr lang="nb-NO" sz="2300" u="sng" dirty="0"/>
          </a:p>
          <a:p>
            <a:pPr marL="0" indent="0">
              <a:buNone/>
            </a:pPr>
            <a:endParaRPr lang="nb-NO" sz="2300" i="1" dirty="0"/>
          </a:p>
          <a:p>
            <a:pPr marL="0" indent="0">
              <a:buNone/>
            </a:pPr>
            <a:r>
              <a:rPr lang="nb-NO" sz="2300" i="1" dirty="0"/>
              <a:t>Gjennomføre samarbeid og forebyggende tiltak</a:t>
            </a:r>
          </a:p>
          <a:p>
            <a:pPr>
              <a:lnSpc>
                <a:spcPct val="100000"/>
              </a:lnSpc>
              <a:spcBef>
                <a:spcPts val="600"/>
              </a:spcBef>
            </a:pPr>
            <a:r>
              <a:rPr lang="nb-NO" sz="2300" dirty="0"/>
              <a:t>forskrift om brannforebygging § 16</a:t>
            </a:r>
          </a:p>
          <a:p>
            <a:pPr>
              <a:lnSpc>
                <a:spcPct val="100000"/>
              </a:lnSpc>
              <a:spcBef>
                <a:spcPts val="600"/>
              </a:spcBef>
            </a:pPr>
            <a:endParaRPr lang="nb-NO" sz="2300" u="sng" dirty="0"/>
          </a:p>
          <a:p>
            <a:pPr marL="0" indent="0">
              <a:lnSpc>
                <a:spcPct val="100000"/>
              </a:lnSpc>
              <a:spcBef>
                <a:spcPts val="600"/>
              </a:spcBef>
              <a:buNone/>
            </a:pPr>
            <a:r>
              <a:rPr lang="nb-NO" sz="2300" i="1" dirty="0"/>
              <a:t>Bidra til å innhente og formidle kunnskap om kjennetegn ved personer som omkommer eller blir skadet i branner</a:t>
            </a:r>
          </a:p>
          <a:p>
            <a:pPr>
              <a:lnSpc>
                <a:spcPct val="100000"/>
              </a:lnSpc>
              <a:spcBef>
                <a:spcPts val="600"/>
              </a:spcBef>
            </a:pPr>
            <a:r>
              <a:rPr lang="nb-NO" sz="2300" dirty="0"/>
              <a:t>forskrift om brannforebygging § 19</a:t>
            </a:r>
            <a:endParaRPr lang="nb-NO" sz="2300" u="sng" dirty="0"/>
          </a:p>
          <a:p>
            <a:pPr marL="0" indent="0">
              <a:lnSpc>
                <a:spcPct val="100000"/>
              </a:lnSpc>
              <a:buNone/>
            </a:pPr>
            <a:endParaRPr lang="nb-NO" sz="2300" b="1" dirty="0"/>
          </a:p>
          <a:p>
            <a:pPr marL="0" indent="0">
              <a:lnSpc>
                <a:spcPct val="100000"/>
              </a:lnSpc>
              <a:buNone/>
            </a:pPr>
            <a:endParaRPr lang="nb-NO" sz="2300" b="1" dirty="0"/>
          </a:p>
          <a:p>
            <a:pPr marL="0" indent="0">
              <a:lnSpc>
                <a:spcPct val="100000"/>
              </a:lnSpc>
              <a:buNone/>
            </a:pPr>
            <a:endParaRPr lang="nb-NO" sz="2300" b="1" dirty="0"/>
          </a:p>
          <a:p>
            <a:pPr marL="0" indent="0">
              <a:lnSpc>
                <a:spcPct val="100000"/>
              </a:lnSpc>
              <a:buNone/>
            </a:pPr>
            <a:r>
              <a:rPr lang="nb-NO" sz="2300" b="1" dirty="0"/>
              <a:t>HELSEREGELVERKET</a:t>
            </a:r>
          </a:p>
          <a:p>
            <a:pPr marL="0" indent="0">
              <a:lnSpc>
                <a:spcPct val="100000"/>
              </a:lnSpc>
              <a:spcBef>
                <a:spcPts val="600"/>
              </a:spcBef>
              <a:buNone/>
            </a:pPr>
            <a:r>
              <a:rPr lang="nb-NO" sz="2300" i="1" dirty="0"/>
              <a:t>Plikt til å tilby nødvendige og forsvarlige helse- og omsorgstjenester</a:t>
            </a:r>
          </a:p>
          <a:p>
            <a:pPr>
              <a:lnSpc>
                <a:spcPct val="100000"/>
              </a:lnSpc>
              <a:spcBef>
                <a:spcPts val="600"/>
              </a:spcBef>
              <a:buFont typeface="Arial" panose="020B0604020202020204" pitchFamily="34" charset="0"/>
              <a:buChar char="•"/>
            </a:pPr>
            <a:r>
              <a:rPr lang="nb-NO" sz="2300" dirty="0"/>
              <a:t>helse- og omsorgstjenesteloven § 3-1</a:t>
            </a:r>
          </a:p>
          <a:p>
            <a:pPr>
              <a:lnSpc>
                <a:spcPct val="100000"/>
              </a:lnSpc>
              <a:spcBef>
                <a:spcPts val="600"/>
              </a:spcBef>
              <a:buFont typeface="Arial" panose="020B0604020202020204" pitchFamily="34" charset="0"/>
              <a:buChar char="•"/>
            </a:pPr>
            <a:r>
              <a:rPr lang="nb-NO" sz="2300" dirty="0"/>
              <a:t>helse- og omsorgstjenesteloven § 4-1, jf. </a:t>
            </a:r>
            <a:r>
              <a:rPr lang="nb-NO" sz="2300" dirty="0" err="1"/>
              <a:t>helsepersonelloven</a:t>
            </a:r>
            <a:r>
              <a:rPr lang="nb-NO" sz="2300" dirty="0"/>
              <a:t> § 4</a:t>
            </a:r>
          </a:p>
          <a:p>
            <a:pPr marL="0" indent="0">
              <a:lnSpc>
                <a:spcPct val="100000"/>
              </a:lnSpc>
              <a:spcBef>
                <a:spcPts val="600"/>
              </a:spcBef>
              <a:buNone/>
            </a:pPr>
            <a:r>
              <a:rPr lang="nb-NO" sz="2300" i="1" dirty="0"/>
              <a:t>Plikt til å sørge for nødvendige hjelpemidler</a:t>
            </a:r>
          </a:p>
          <a:p>
            <a:pPr>
              <a:lnSpc>
                <a:spcPct val="100000"/>
              </a:lnSpc>
              <a:spcBef>
                <a:spcPts val="600"/>
              </a:spcBef>
              <a:buFont typeface="Arial" panose="020B0604020202020204" pitchFamily="34" charset="0"/>
              <a:buChar char="•"/>
            </a:pPr>
            <a:r>
              <a:rPr lang="nb-NO" sz="2300" dirty="0"/>
              <a:t>forskrift om </a:t>
            </a:r>
            <a:r>
              <a:rPr lang="nb-NO" sz="2300" dirty="0" err="1"/>
              <a:t>habilitering</a:t>
            </a:r>
            <a:r>
              <a:rPr lang="nb-NO" sz="2300" dirty="0"/>
              <a:t> og rehabilitering § 9</a:t>
            </a:r>
          </a:p>
          <a:p>
            <a:pPr marL="0" indent="0">
              <a:lnSpc>
                <a:spcPct val="100000"/>
              </a:lnSpc>
              <a:spcBef>
                <a:spcPts val="600"/>
              </a:spcBef>
              <a:buNone/>
            </a:pPr>
            <a:r>
              <a:rPr lang="nb-NO" sz="2300" i="1" dirty="0"/>
              <a:t>Krav til forsvarlighet</a:t>
            </a:r>
          </a:p>
          <a:p>
            <a:pPr>
              <a:lnSpc>
                <a:spcPct val="100000"/>
              </a:lnSpc>
              <a:spcBef>
                <a:spcPts val="600"/>
              </a:spcBef>
              <a:buFont typeface="Arial" panose="020B0604020202020204" pitchFamily="34" charset="0"/>
              <a:buChar char="•"/>
            </a:pPr>
            <a:r>
              <a:rPr lang="nb-NO" sz="2300" dirty="0" err="1"/>
              <a:t>helsepersonelloven</a:t>
            </a:r>
            <a:r>
              <a:rPr lang="nb-NO" sz="2300" dirty="0"/>
              <a:t> § 16</a:t>
            </a:r>
          </a:p>
          <a:p>
            <a:pPr marL="0" indent="0">
              <a:lnSpc>
                <a:spcPct val="100000"/>
              </a:lnSpc>
              <a:spcBef>
                <a:spcPts val="600"/>
              </a:spcBef>
              <a:buNone/>
            </a:pPr>
            <a:r>
              <a:rPr lang="nb-NO" sz="2300" i="1" dirty="0"/>
              <a:t>Taushetsplikt og samtykke</a:t>
            </a:r>
          </a:p>
          <a:p>
            <a:pPr>
              <a:lnSpc>
                <a:spcPct val="100000"/>
              </a:lnSpc>
              <a:spcBef>
                <a:spcPts val="600"/>
              </a:spcBef>
              <a:buFont typeface="Arial" panose="020B0604020202020204" pitchFamily="34" charset="0"/>
              <a:buChar char="•"/>
            </a:pPr>
            <a:r>
              <a:rPr lang="nb-NO" sz="2300" dirty="0" err="1"/>
              <a:t>helsepersonelloven</a:t>
            </a:r>
            <a:r>
              <a:rPr lang="nb-NO" sz="2300" dirty="0"/>
              <a:t> § 21, pasient og brukerrettighetsloven § 3-6</a:t>
            </a:r>
          </a:p>
          <a:p>
            <a:pPr>
              <a:lnSpc>
                <a:spcPct val="100000"/>
              </a:lnSpc>
              <a:spcBef>
                <a:spcPts val="600"/>
              </a:spcBef>
              <a:buFont typeface="Arial" panose="020B0604020202020204" pitchFamily="34" charset="0"/>
              <a:buChar char="•"/>
            </a:pPr>
            <a:r>
              <a:rPr lang="nb-NO" sz="2300" dirty="0" err="1"/>
              <a:t>helsepersonelloven</a:t>
            </a:r>
            <a:r>
              <a:rPr lang="nb-NO" sz="2300" dirty="0"/>
              <a:t> § 22</a:t>
            </a:r>
          </a:p>
          <a:p>
            <a:pPr marL="0" indent="0">
              <a:lnSpc>
                <a:spcPct val="100000"/>
              </a:lnSpc>
              <a:spcBef>
                <a:spcPts val="600"/>
              </a:spcBef>
              <a:buNone/>
            </a:pPr>
            <a:r>
              <a:rPr lang="nb-NO" sz="2300" i="1" dirty="0"/>
              <a:t>Varslingsplikt</a:t>
            </a:r>
          </a:p>
          <a:p>
            <a:pPr>
              <a:lnSpc>
                <a:spcPct val="100000"/>
              </a:lnSpc>
              <a:spcBef>
                <a:spcPts val="600"/>
              </a:spcBef>
              <a:buFont typeface="Arial" panose="020B0604020202020204" pitchFamily="34" charset="0"/>
              <a:buChar char="•"/>
            </a:pPr>
            <a:r>
              <a:rPr lang="nb-NO" sz="2300" dirty="0" err="1"/>
              <a:t>helsepersonelloven</a:t>
            </a:r>
            <a:r>
              <a:rPr lang="nb-NO" sz="2300" dirty="0"/>
              <a:t> § 31</a:t>
            </a:r>
          </a:p>
          <a:p>
            <a:pPr>
              <a:lnSpc>
                <a:spcPct val="100000"/>
              </a:lnSpc>
              <a:spcBef>
                <a:spcPts val="600"/>
              </a:spcBef>
              <a:buFont typeface="Arial" panose="020B0604020202020204" pitchFamily="34" charset="0"/>
              <a:buChar char="•"/>
            </a:pPr>
            <a:r>
              <a:rPr lang="nb-NO" sz="2300" dirty="0" err="1"/>
              <a:t>helsepersonelloven</a:t>
            </a:r>
            <a:r>
              <a:rPr lang="nb-NO" sz="2300" dirty="0"/>
              <a:t> § 23 nr. 4</a:t>
            </a:r>
          </a:p>
          <a:p>
            <a:pPr marL="0" indent="0">
              <a:lnSpc>
                <a:spcPct val="100000"/>
              </a:lnSpc>
              <a:spcBef>
                <a:spcPts val="600"/>
              </a:spcBef>
              <a:buNone/>
            </a:pPr>
            <a:endParaRPr lang="nb-NO" sz="1900" dirty="0"/>
          </a:p>
          <a:p>
            <a:pPr marL="0" indent="0">
              <a:lnSpc>
                <a:spcPct val="100000"/>
              </a:lnSpc>
              <a:spcBef>
                <a:spcPts val="600"/>
              </a:spcBef>
              <a:buNone/>
            </a:pPr>
            <a:endParaRPr lang="nb-NO" sz="1200" dirty="0"/>
          </a:p>
        </p:txBody>
      </p:sp>
    </p:spTree>
    <p:extLst>
      <p:ext uri="{BB962C8B-B14F-4D97-AF65-F5344CB8AC3E}">
        <p14:creationId xmlns:p14="http://schemas.microsoft.com/office/powerpoint/2010/main" val="334363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3">
              <a:lumMod val="60000"/>
              <a:lumOff val="40000"/>
            </a:schemeClr>
          </a:solidFill>
        </p:spPr>
        <p:txBody>
          <a:bodyPr/>
          <a:lstStyle/>
          <a:p>
            <a:r>
              <a:rPr lang="nb-NO" dirty="0"/>
              <a:t>Innledning</a:t>
            </a:r>
          </a:p>
        </p:txBody>
      </p:sp>
      <p:sp>
        <p:nvSpPr>
          <p:cNvPr id="3" name="Plassholder for innhold 2"/>
          <p:cNvSpPr>
            <a:spLocks noGrp="1"/>
          </p:cNvSpPr>
          <p:nvPr>
            <p:ph idx="1"/>
          </p:nvPr>
        </p:nvSpPr>
        <p:spPr>
          <a:xfrm>
            <a:off x="838200" y="1869693"/>
            <a:ext cx="10515600" cy="4351338"/>
          </a:xfrm>
        </p:spPr>
        <p:txBody>
          <a:bodyPr>
            <a:normAutofit/>
          </a:bodyPr>
          <a:lstStyle/>
          <a:p>
            <a:pPr marL="0" indent="0">
              <a:buNone/>
            </a:pPr>
            <a:endParaRPr lang="nb-NO" dirty="0"/>
          </a:p>
          <a:p>
            <a:r>
              <a:rPr lang="nb-NO" dirty="0"/>
              <a:t>Presentasjon av kursholderne </a:t>
            </a:r>
          </a:p>
          <a:p>
            <a:r>
              <a:rPr lang="nb-NO" dirty="0"/>
              <a:t>Om brann- og redningsvesenet</a:t>
            </a:r>
          </a:p>
          <a:p>
            <a:pPr marL="457200" lvl="1" indent="0">
              <a:buNone/>
            </a:pPr>
            <a:r>
              <a:rPr lang="nb-NO" sz="2400" i="1" dirty="0"/>
              <a:t>- Brann- og redningsvesenets oppgaver, organisering mv.</a:t>
            </a:r>
          </a:p>
          <a:p>
            <a:r>
              <a:rPr lang="nb-NO" dirty="0"/>
              <a:t>Tema for kurset/møtet</a:t>
            </a:r>
          </a:p>
          <a:p>
            <a:r>
              <a:rPr lang="nb-NO" dirty="0"/>
              <a:t>Lokal statistikk og hendelser</a:t>
            </a:r>
          </a:p>
          <a:p>
            <a:r>
              <a:rPr lang="nb-NO" dirty="0"/>
              <a:t>Relevante saker fra lokale medier</a:t>
            </a:r>
          </a:p>
          <a:p>
            <a:r>
              <a:rPr lang="nb-NO" dirty="0"/>
              <a:t>Annet?</a:t>
            </a:r>
          </a:p>
          <a:p>
            <a:pPr marL="0" indent="0">
              <a:buNone/>
            </a:pPr>
            <a:endParaRPr lang="nb-NO" dirty="0"/>
          </a:p>
          <a:p>
            <a:endParaRPr lang="nb-NO" sz="2000" dirty="0"/>
          </a:p>
          <a:p>
            <a:pPr marL="0" indent="0">
              <a:buNone/>
            </a:pPr>
            <a:endParaRPr lang="nb-NO" sz="2000" dirty="0"/>
          </a:p>
          <a:p>
            <a:pPr marL="0" indent="0">
              <a:buNone/>
            </a:pPr>
            <a:endParaRPr lang="nb-NO" sz="2000" dirty="0"/>
          </a:p>
          <a:p>
            <a:pPr marL="0" indent="0">
              <a:buNone/>
            </a:pPr>
            <a:endParaRPr lang="nb-NO" dirty="0"/>
          </a:p>
        </p:txBody>
      </p:sp>
    </p:spTree>
    <p:extLst>
      <p:ext uri="{BB962C8B-B14F-4D97-AF65-F5344CB8AC3E}">
        <p14:creationId xmlns:p14="http://schemas.microsoft.com/office/powerpoint/2010/main" val="423728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838200" y="1933955"/>
            <a:ext cx="10670161" cy="1002276"/>
          </a:xfrm>
          <a:prstGeom prst="rect">
            <a:avLst/>
          </a:prstGeom>
          <a:noFill/>
          <a:ln>
            <a:noFill/>
          </a:ln>
        </p:spPr>
        <p:txBody>
          <a:bodyPr spcFirstLastPara="1" vert="horz" wrap="square" lIns="0" tIns="0" rIns="0" bIns="0" rtlCol="0" anchor="t" anchorCtr="0">
            <a:noAutofit/>
          </a:bodyPr>
          <a:lstStyle/>
          <a:p>
            <a:pPr>
              <a:spcBef>
                <a:spcPts val="0"/>
              </a:spcBef>
              <a:buClr>
                <a:srgbClr val="FF5600"/>
              </a:buClr>
              <a:buSzPts val="3200"/>
            </a:pPr>
            <a:br>
              <a:rPr lang="nb-NO" sz="2000" dirty="0"/>
            </a:br>
            <a:r>
              <a:rPr lang="nb-NO" sz="2000" dirty="0">
                <a:hlinkClick r:id="rId3"/>
              </a:rPr>
              <a:t>https://www.livsviktigsamarbeid.no/</a:t>
            </a:r>
            <a:r>
              <a:rPr lang="nb-NO" sz="2000" dirty="0"/>
              <a:t> </a:t>
            </a:r>
            <a:br>
              <a:rPr lang="nb-NO" sz="2000" dirty="0"/>
            </a:br>
            <a:r>
              <a:rPr lang="nb-NO" sz="2000" dirty="0">
                <a:hlinkClick r:id="rId4"/>
              </a:rPr>
              <a:t>https://ekurs.dsb.no/</a:t>
            </a:r>
            <a:br>
              <a:rPr lang="nb-NO" sz="2400" dirty="0"/>
            </a:br>
            <a:endParaRPr sz="2400" dirty="0"/>
          </a:p>
        </p:txBody>
      </p:sp>
      <p:pic>
        <p:nvPicPr>
          <p:cNvPr id="309" name="Google Shape;309;p37"/>
          <p:cNvPicPr preferRelativeResize="0"/>
          <p:nvPr/>
        </p:nvPicPr>
        <p:blipFill rotWithShape="1">
          <a:blip r:embed="rId5">
            <a:alphaModFix/>
          </a:blip>
          <a:srcRect/>
          <a:stretch/>
        </p:blipFill>
        <p:spPr>
          <a:xfrm>
            <a:off x="8160986" y="1821220"/>
            <a:ext cx="3243023" cy="224935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10" name="Google Shape;310;p37"/>
          <p:cNvPicPr preferRelativeResize="0">
            <a:picLocks noGrp="1"/>
          </p:cNvPicPr>
          <p:nvPr>
            <p:ph type="body" idx="1"/>
          </p:nvPr>
        </p:nvPicPr>
        <p:blipFill rotWithShape="1">
          <a:blip r:embed="rId6">
            <a:alphaModFix/>
          </a:blip>
          <a:srcRect/>
          <a:stretch/>
        </p:blipFill>
        <p:spPr>
          <a:xfrm>
            <a:off x="8160986" y="4313841"/>
            <a:ext cx="3243023" cy="226512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5" name="Tittel 1"/>
          <p:cNvSpPr txBox="1">
            <a:spLocks/>
          </p:cNvSpPr>
          <p:nvPr/>
        </p:nvSpPr>
        <p:spPr>
          <a:xfrm>
            <a:off x="838200" y="365125"/>
            <a:ext cx="10515600" cy="132556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Hvor kan du finne mer informasjon?</a:t>
            </a:r>
          </a:p>
          <a:p>
            <a:r>
              <a:rPr lang="x-none" sz="3200" dirty="0"/>
              <a:t>Opplæring </a:t>
            </a:r>
            <a:r>
              <a:rPr lang="nb-NO" sz="3200" dirty="0"/>
              <a:t>til </a:t>
            </a:r>
            <a:r>
              <a:rPr lang="x-none" sz="3200" dirty="0"/>
              <a:t>helse- og brannpersonell</a:t>
            </a:r>
            <a:endParaRPr lang="nb-NO" sz="3200" dirty="0"/>
          </a:p>
        </p:txBody>
      </p:sp>
      <p:pic>
        <p:nvPicPr>
          <p:cNvPr id="2" name="Bilde 1"/>
          <p:cNvPicPr>
            <a:picLocks noChangeAspect="1"/>
          </p:cNvPicPr>
          <p:nvPr/>
        </p:nvPicPr>
        <p:blipFill>
          <a:blip r:embed="rId7"/>
          <a:stretch>
            <a:fillRect/>
          </a:stretch>
        </p:blipFill>
        <p:spPr>
          <a:xfrm>
            <a:off x="838200" y="3198829"/>
            <a:ext cx="6642154" cy="3576544"/>
          </a:xfrm>
          <a:prstGeom prst="rect">
            <a:avLst/>
          </a:prstGeom>
        </p:spPr>
      </p:pic>
    </p:spTree>
    <p:extLst>
      <p:ext uri="{BB962C8B-B14F-4D97-AF65-F5344CB8AC3E}">
        <p14:creationId xmlns:p14="http://schemas.microsoft.com/office/powerpoint/2010/main" val="2435602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929268" y="772743"/>
            <a:ext cx="10670161" cy="1002276"/>
          </a:xfrm>
          <a:prstGeom prst="rect">
            <a:avLst/>
          </a:prstGeom>
          <a:noFill/>
          <a:ln>
            <a:noFill/>
          </a:ln>
        </p:spPr>
        <p:txBody>
          <a:bodyPr spcFirstLastPara="1" vert="horz" wrap="square" lIns="0" tIns="0" rIns="0" bIns="0" rtlCol="0" anchor="t" anchorCtr="0">
            <a:noAutofit/>
          </a:bodyPr>
          <a:lstStyle/>
          <a:p>
            <a:pPr>
              <a:spcBef>
                <a:spcPts val="0"/>
              </a:spcBef>
              <a:buClr>
                <a:srgbClr val="FF5600"/>
              </a:buClr>
              <a:buSzPts val="3200"/>
            </a:pPr>
            <a:r>
              <a:rPr lang="nb-NO" sz="3200" dirty="0"/>
              <a:t>Veileder</a:t>
            </a:r>
            <a:br>
              <a:rPr lang="nb-NO" sz="4267" dirty="0"/>
            </a:br>
            <a:br>
              <a:rPr lang="nb-NO" sz="2400" dirty="0"/>
            </a:br>
            <a:endParaRPr sz="2400" dirty="0"/>
          </a:p>
        </p:txBody>
      </p:sp>
      <p:sp>
        <p:nvSpPr>
          <p:cNvPr id="3" name="Plassholder for innhold 2">
            <a:extLst>
              <a:ext uri="{FF2B5EF4-FFF2-40B4-BE49-F238E27FC236}">
                <a16:creationId xmlns:a16="http://schemas.microsoft.com/office/drawing/2014/main" id="{DD9F7A9D-58DF-44A0-908C-232507A52772}"/>
              </a:ext>
            </a:extLst>
          </p:cNvPr>
          <p:cNvSpPr>
            <a:spLocks noGrp="1"/>
          </p:cNvSpPr>
          <p:nvPr>
            <p:ph idx="1"/>
          </p:nvPr>
        </p:nvSpPr>
        <p:spPr>
          <a:xfrm>
            <a:off x="838200" y="2098306"/>
            <a:ext cx="7894394" cy="5115002"/>
          </a:xfrm>
        </p:spPr>
        <p:txBody>
          <a:bodyPr>
            <a:normAutofit/>
          </a:bodyPr>
          <a:lstStyle/>
          <a:p>
            <a:pPr marL="0" indent="0">
              <a:buNone/>
            </a:pPr>
            <a:r>
              <a:rPr lang="nb-NO" dirty="0">
                <a:hlinkClick r:id="rId3"/>
              </a:rPr>
              <a:t>Samarbeid mellom kommunale tjenesteytere om brannsikkerhet for risikoutsatte grupper</a:t>
            </a:r>
            <a:r>
              <a:rPr lang="nb-NO" dirty="0"/>
              <a:t> </a:t>
            </a:r>
          </a:p>
          <a:p>
            <a:endParaRPr lang="nb-NO" dirty="0"/>
          </a:p>
          <a:p>
            <a:pPr marL="0" indent="0">
              <a:buNone/>
            </a:pPr>
            <a:r>
              <a:rPr lang="nb-NO" dirty="0"/>
              <a:t>Utarbeidet av Helsedirektoratet og Direktoratet for samfunnssikkerhet og beredskap (DSB) i 2017.</a:t>
            </a:r>
          </a:p>
          <a:p>
            <a:endParaRPr lang="nb-NO" dirty="0"/>
          </a:p>
          <a:p>
            <a:pPr marL="0" indent="0">
              <a:buNone/>
            </a:pPr>
            <a:r>
              <a:rPr lang="nb-NO" dirty="0"/>
              <a:t>Kan være et hjelpemiddel for kommunene i arbeidet med å sørge for god brannsikkerhet hos personer i risikoutsatte grupper.</a:t>
            </a:r>
          </a:p>
        </p:txBody>
      </p:sp>
      <p:sp>
        <p:nvSpPr>
          <p:cNvPr id="5" name="Tittel 1"/>
          <p:cNvSpPr txBox="1">
            <a:spLocks/>
          </p:cNvSpPr>
          <p:nvPr/>
        </p:nvSpPr>
        <p:spPr>
          <a:xfrm>
            <a:off x="838200" y="365125"/>
            <a:ext cx="10515600" cy="1325563"/>
          </a:xfrm>
          <a:prstGeom prst="rect">
            <a:avLst/>
          </a:prstGeom>
          <a:solidFill>
            <a:schemeClr val="accent6">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Hvor kan du finne mer informasjon?</a:t>
            </a:r>
          </a:p>
          <a:p>
            <a:r>
              <a:rPr lang="nb-NO" sz="3200" dirty="0"/>
              <a:t>Veileder</a:t>
            </a:r>
          </a:p>
        </p:txBody>
      </p:sp>
      <p:pic>
        <p:nvPicPr>
          <p:cNvPr id="6" name="Google Shape;289;p35"/>
          <p:cNvPicPr preferRelativeResize="0"/>
          <p:nvPr/>
        </p:nvPicPr>
        <p:blipFill rotWithShape="1">
          <a:blip r:embed="rId4">
            <a:alphaModFix/>
          </a:blip>
          <a:srcRect/>
          <a:stretch/>
        </p:blipFill>
        <p:spPr>
          <a:xfrm>
            <a:off x="8878830" y="2098306"/>
            <a:ext cx="2474970" cy="35036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69809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noGrp="1"/>
          </p:cNvSpPr>
          <p:nvPr>
            <p:ph type="title"/>
          </p:nvPr>
        </p:nvSpPr>
        <p:spPr>
          <a:prstGeom prst="rect">
            <a:avLst/>
          </a:prstGeom>
          <a:solidFill>
            <a:schemeClr val="accent6">
              <a:lumMod val="60000"/>
              <a:lumOff val="4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dirty="0"/>
            </a:br>
            <a:r>
              <a:rPr lang="nb-NO" sz="4900" dirty="0"/>
              <a:t>Hvor kan du finne mer informasjon?</a:t>
            </a:r>
            <a:br>
              <a:rPr lang="nb-NO" dirty="0"/>
            </a:br>
            <a:r>
              <a:rPr lang="nb-NO" sz="3600" dirty="0"/>
              <a:t>Erfaringer fra prosjekt Nasjonale pådrivere </a:t>
            </a:r>
            <a:br>
              <a:rPr lang="nb-NO" sz="3600" dirty="0"/>
            </a:br>
            <a:r>
              <a:rPr lang="nb-NO" sz="3600" dirty="0"/>
              <a:t>(okt. 2019 – mars 2023)</a:t>
            </a:r>
            <a:br>
              <a:rPr lang="nb-NO" dirty="0"/>
            </a:br>
            <a:endParaRPr lang="nb-NO" dirty="0"/>
          </a:p>
        </p:txBody>
      </p:sp>
      <p:sp>
        <p:nvSpPr>
          <p:cNvPr id="7" name="Plassholder for innhold 6"/>
          <p:cNvSpPr>
            <a:spLocks noGrp="1"/>
          </p:cNvSpPr>
          <p:nvPr>
            <p:ph sz="half" idx="1"/>
          </p:nvPr>
        </p:nvSpPr>
        <p:spPr>
          <a:xfrm>
            <a:off x="838200" y="2210635"/>
            <a:ext cx="5518533" cy="5032375"/>
          </a:xfrm>
        </p:spPr>
        <p:txBody>
          <a:bodyPr>
            <a:normAutofit/>
          </a:bodyPr>
          <a:lstStyle/>
          <a:p>
            <a:pPr marL="0" indent="0">
              <a:lnSpc>
                <a:spcPct val="107000"/>
              </a:lnSpc>
              <a:spcAft>
                <a:spcPts val="800"/>
              </a:spcAft>
              <a:buNone/>
            </a:pPr>
            <a:r>
              <a:rPr lang="nb-NO" sz="2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 name="Bilde 3"/>
          <p:cNvPicPr>
            <a:picLocks noChangeAspect="1"/>
          </p:cNvPicPr>
          <p:nvPr/>
        </p:nvPicPr>
        <p:blipFill>
          <a:blip r:embed="rId3"/>
          <a:stretch>
            <a:fillRect/>
          </a:stretch>
        </p:blipFill>
        <p:spPr>
          <a:xfrm>
            <a:off x="6659087" y="2117409"/>
            <a:ext cx="4680368" cy="3512210"/>
          </a:xfrm>
          <a:prstGeom prst="rect">
            <a:avLst/>
          </a:prstGeom>
        </p:spPr>
      </p:pic>
      <p:sp>
        <p:nvSpPr>
          <p:cNvPr id="6" name="Rektangel 5"/>
          <p:cNvSpPr/>
          <p:nvPr/>
        </p:nvSpPr>
        <p:spPr>
          <a:xfrm>
            <a:off x="6480635" y="5410009"/>
            <a:ext cx="3522681" cy="646331"/>
          </a:xfrm>
          <a:prstGeom prst="rect">
            <a:avLst/>
          </a:prstGeom>
        </p:spPr>
        <p:txBody>
          <a:bodyPr wrap="square">
            <a:spAutoFit/>
          </a:bodyPr>
          <a:lstStyle/>
          <a:p>
            <a:pPr marL="121253" indent="0">
              <a:spcBef>
                <a:spcPts val="0"/>
              </a:spcBef>
              <a:buSzPts val="2000"/>
              <a:buNone/>
            </a:pPr>
            <a:endParaRPr lang="nb-NO" dirty="0"/>
          </a:p>
          <a:p>
            <a:pPr marL="121253" indent="0">
              <a:spcBef>
                <a:spcPts val="0"/>
              </a:spcBef>
              <a:buSzPts val="2000"/>
              <a:buNone/>
            </a:pPr>
            <a:r>
              <a:rPr lang="nb-NO" dirty="0"/>
              <a:t>Foto: Skadeforebyggende forum</a:t>
            </a:r>
          </a:p>
        </p:txBody>
      </p:sp>
      <p:sp>
        <p:nvSpPr>
          <p:cNvPr id="3" name="TekstSylinder 2">
            <a:extLst>
              <a:ext uri="{FF2B5EF4-FFF2-40B4-BE49-F238E27FC236}">
                <a16:creationId xmlns:a16="http://schemas.microsoft.com/office/drawing/2014/main" id="{C3EB58BA-2E46-C851-6355-2EA60E75730A}"/>
              </a:ext>
            </a:extLst>
          </p:cNvPr>
          <p:cNvSpPr txBox="1"/>
          <p:nvPr/>
        </p:nvSpPr>
        <p:spPr>
          <a:xfrm>
            <a:off x="808743" y="2117409"/>
            <a:ext cx="5718955" cy="5632311"/>
          </a:xfrm>
          <a:prstGeom prst="rect">
            <a:avLst/>
          </a:prstGeom>
          <a:noFill/>
        </p:spPr>
        <p:txBody>
          <a:bodyPr wrap="square" rtlCol="0">
            <a:spAutoFit/>
          </a:bodyPr>
          <a:lstStyle/>
          <a:p>
            <a:r>
              <a:rPr lang="nb-NO" sz="2400" dirty="0">
                <a:solidFill>
                  <a:srgbClr val="000000"/>
                </a:solidFill>
                <a:effectLst/>
                <a:latin typeface="Arial" panose="020B0604020202020204" pitchFamily="34" charset="0"/>
                <a:ea typeface="Times New Roman" panose="02020603050405020304" pitchFamily="18" charset="0"/>
              </a:rPr>
              <a:t>Som en del av den nasjonale satsningen Livsviktig, ble det i 2019 satt i gang et prosjekt med nasjonale pådrivere som har samarbeidet med kommuner over hele landet for å styrke det lokale samarbeidet.</a:t>
            </a:r>
          </a:p>
          <a:p>
            <a:pPr marL="0" indent="0">
              <a:buNone/>
            </a:pPr>
            <a:endParaRPr lang="nb-NO" sz="2400" dirty="0">
              <a:effectLst/>
              <a:latin typeface="Times New Roman" panose="02020603050405020304" pitchFamily="18" charset="0"/>
              <a:ea typeface="Times New Roman" panose="02020603050405020304" pitchFamily="18" charset="0"/>
            </a:endParaRPr>
          </a:p>
          <a:p>
            <a:r>
              <a:rPr lang="nb-NO" sz="2400" dirty="0">
                <a:solidFill>
                  <a:srgbClr val="000000"/>
                </a:solidFill>
                <a:latin typeface="Arial" panose="020B0604020202020204" pitchFamily="34" charset="0"/>
                <a:ea typeface="Times New Roman" panose="02020603050405020304" pitchFamily="18" charset="0"/>
              </a:rPr>
              <a:t>Gode eksempler og erfaringer</a:t>
            </a:r>
            <a:r>
              <a:rPr lang="nb-NO" sz="2400" dirty="0">
                <a:solidFill>
                  <a:srgbClr val="000000"/>
                </a:solidFill>
                <a:effectLst/>
                <a:latin typeface="Arial" panose="020B0604020202020204" pitchFamily="34" charset="0"/>
                <a:ea typeface="Times New Roman" panose="02020603050405020304" pitchFamily="18" charset="0"/>
              </a:rPr>
              <a:t> fra prosjektet finnes her: </a:t>
            </a:r>
            <a:r>
              <a:rPr lang="nb-NO" sz="2400" u="sng" dirty="0">
                <a:solidFill>
                  <a:srgbClr val="4C4C4C"/>
                </a:solidFill>
                <a:effectLst/>
                <a:latin typeface="Arial" panose="020B0604020202020204" pitchFamily="34" charset="0"/>
                <a:ea typeface="Times New Roman" panose="02020603050405020304" pitchFamily="18" charset="0"/>
                <a:hlinkClick r:id="rId4"/>
              </a:rPr>
              <a:t>https://skafor.org/trygge-lokalsamfunn/temaer-og-samarbeidspartnere/brannsikkerhet/</a:t>
            </a:r>
            <a:r>
              <a:rPr lang="nb-NO" sz="2400" dirty="0">
                <a:solidFill>
                  <a:srgbClr val="4C4C4C"/>
                </a:solidFill>
                <a:effectLst/>
                <a:latin typeface="Arial" panose="020B0604020202020204" pitchFamily="34" charset="0"/>
                <a:ea typeface="Times New Roman" panose="02020603050405020304" pitchFamily="18" charset="0"/>
              </a:rPr>
              <a:t>  </a:t>
            </a:r>
            <a:endParaRPr lang="nb-NO" sz="2400" dirty="0">
              <a:effectLst/>
              <a:latin typeface="Times New Roman" panose="02020603050405020304" pitchFamily="18" charset="0"/>
              <a:ea typeface="Times New Roman" panose="02020603050405020304" pitchFamily="18" charset="0"/>
            </a:endParaRPr>
          </a:p>
          <a:p>
            <a:endParaRPr lang="nb-NO" sz="1800" dirty="0">
              <a:effectLst/>
              <a:latin typeface="Times New Roman" panose="02020603050405020304" pitchFamily="18" charset="0"/>
              <a:ea typeface="Times New Roman" panose="02020603050405020304" pitchFamily="18" charset="0"/>
            </a:endParaRPr>
          </a:p>
          <a:p>
            <a:pPr marL="0" indent="0">
              <a:buNone/>
            </a:pPr>
            <a:endParaRPr lang="nb-NO" sz="1800" dirty="0">
              <a:effectLst/>
              <a:latin typeface="Times New Roman" panose="02020603050405020304" pitchFamily="18" charset="0"/>
              <a:ea typeface="Times New Roman" panose="02020603050405020304" pitchFamily="18" charset="0"/>
            </a:endParaRPr>
          </a:p>
          <a:p>
            <a:pPr marL="0" indent="0">
              <a:buNone/>
            </a:pPr>
            <a:endParaRPr lang="nb-NO" dirty="0">
              <a:latin typeface="Times New Roman" panose="02020603050405020304" pitchFamily="18" charset="0"/>
              <a:ea typeface="Times New Roman" panose="02020603050405020304" pitchFamily="18" charset="0"/>
            </a:endParaRPr>
          </a:p>
          <a:p>
            <a:pPr marL="0" indent="0">
              <a:buNone/>
            </a:pPr>
            <a:endParaRPr lang="nb-NO"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0684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EAB2D7F7-EF73-46E6-A95D-AD35F2E00CC1}"/>
              </a:ext>
            </a:extLst>
          </p:cNvPr>
          <p:cNvSpPr>
            <a:spLocks noGrp="1"/>
          </p:cNvSpPr>
          <p:nvPr>
            <p:ph idx="1"/>
          </p:nvPr>
        </p:nvSpPr>
        <p:spPr/>
        <p:txBody>
          <a:bodyPr>
            <a:normAutofit/>
          </a:bodyPr>
          <a:lstStyle/>
          <a:p>
            <a:r>
              <a:rPr lang="nb-NO" dirty="0">
                <a:hlinkClick r:id="rId3"/>
              </a:rPr>
              <a:t>https://www.livsviktigsamarbeid.no/</a:t>
            </a:r>
            <a:endParaRPr lang="nb-NO" dirty="0">
              <a:hlinkClick r:id="rId4"/>
            </a:endParaRPr>
          </a:p>
          <a:p>
            <a:r>
              <a:rPr lang="nb-NO" dirty="0">
                <a:hlinkClick r:id="rId5"/>
              </a:rPr>
              <a:t>https://ekurs.dsb.no/</a:t>
            </a:r>
            <a:endParaRPr lang="nb-NO" dirty="0"/>
          </a:p>
          <a:p>
            <a:r>
              <a:rPr lang="nb-NO" dirty="0">
                <a:hlinkClick r:id="rId6"/>
              </a:rPr>
              <a:t>https://www.dsb.no/globalassets/dokumenter/veiledere-handboker-og-informasjonsmateriell/veiledere/samarbeid-mellom-kommunale-tjenesteytere-om-brannsikkerhet-for-risikoutsatte-grupper.pdf</a:t>
            </a:r>
            <a:endParaRPr lang="nb-NO" dirty="0"/>
          </a:p>
          <a:p>
            <a:r>
              <a:rPr lang="nb-NO" dirty="0">
                <a:hlinkClick r:id="rId7"/>
              </a:rPr>
              <a:t>https://branntips.no/</a:t>
            </a:r>
            <a:endParaRPr lang="nb-NO" dirty="0"/>
          </a:p>
          <a:p>
            <a:r>
              <a:rPr lang="nb-NO" dirty="0">
                <a:hlinkClick r:id="rId8"/>
              </a:rPr>
              <a:t>www.brannstatistikk.no</a:t>
            </a:r>
            <a:r>
              <a:rPr lang="nb-NO" dirty="0"/>
              <a:t> </a:t>
            </a:r>
          </a:p>
          <a:p>
            <a:r>
              <a:rPr lang="nb-NO" dirty="0">
                <a:hlinkClick r:id="rId9"/>
              </a:rPr>
              <a:t>https://www.aftenbladet.no/magasin/i/Kd4nG/naar-alt-rakner</a:t>
            </a:r>
            <a:endParaRPr lang="nb-NO" dirty="0"/>
          </a:p>
          <a:p>
            <a:pPr marL="0" indent="0">
              <a:buNone/>
            </a:pPr>
            <a:endParaRPr lang="nb-NO" dirty="0"/>
          </a:p>
        </p:txBody>
      </p:sp>
      <p:sp>
        <p:nvSpPr>
          <p:cNvPr id="4" name="Tittel 1"/>
          <p:cNvSpPr txBox="1">
            <a:spLocks noGrp="1"/>
          </p:cNvSpPr>
          <p:nvPr>
            <p:ph type="title"/>
          </p:nvPr>
        </p:nvSpPr>
        <p:spPr>
          <a:prstGeom prst="rect">
            <a:avLst/>
          </a:prstGeom>
          <a:solidFill>
            <a:schemeClr val="accent6">
              <a:lumMod val="60000"/>
              <a:lumOff val="40000"/>
            </a:schemeClr>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nb-NO" dirty="0"/>
            </a:br>
            <a:r>
              <a:rPr lang="nb-NO" sz="4900" dirty="0"/>
              <a:t>Hvor kan du finne mer informasjon?</a:t>
            </a:r>
            <a:br>
              <a:rPr lang="nb-NO" dirty="0"/>
            </a:br>
            <a:r>
              <a:rPr lang="nb-NO" sz="3600" dirty="0"/>
              <a:t>Eksempler på aktuelle lenker</a:t>
            </a:r>
            <a:br>
              <a:rPr lang="nb-NO" dirty="0"/>
            </a:br>
            <a:endParaRPr lang="nb-NO" dirty="0"/>
          </a:p>
        </p:txBody>
      </p:sp>
    </p:spTree>
    <p:extLst>
      <p:ext uri="{BB962C8B-B14F-4D97-AF65-F5344CB8AC3E}">
        <p14:creationId xmlns:p14="http://schemas.microsoft.com/office/powerpoint/2010/main" val="2081549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27183" y="779021"/>
            <a:ext cx="10515600" cy="4795513"/>
          </a:xfrm>
        </p:spPr>
        <p:txBody>
          <a:bodyPr>
            <a:normAutofit/>
          </a:bodyPr>
          <a:lstStyle/>
          <a:p>
            <a:pPr marL="0" indent="0" algn="ctr">
              <a:buNone/>
            </a:pPr>
            <a:r>
              <a:rPr lang="nb-NO" dirty="0"/>
              <a:t>Mennesker i risikoutsatte grupper kan være ekstra sårbare for brann.  </a:t>
            </a:r>
          </a:p>
          <a:p>
            <a:pPr marL="0" indent="0" algn="ctr">
              <a:buNone/>
            </a:pPr>
            <a:r>
              <a:rPr lang="nb-NO" dirty="0"/>
              <a:t>For brukere som mottar </a:t>
            </a:r>
            <a:r>
              <a:rPr lang="nb-NO"/>
              <a:t>hjemmebaserte tjenester, </a:t>
            </a:r>
            <a:r>
              <a:rPr lang="nb-NO" dirty="0"/>
              <a:t>er oppfølging av sikkerheten i hjemmet livsviktig. </a:t>
            </a:r>
          </a:p>
          <a:p>
            <a:pPr marL="0" indent="0" algn="ctr">
              <a:buNone/>
            </a:pPr>
            <a:r>
              <a:rPr lang="nb-NO" dirty="0"/>
              <a:t>Det betyr at DU er livsviktig, men ikke alene om ansvaret.</a:t>
            </a:r>
            <a:br>
              <a:rPr lang="nb-NO" dirty="0"/>
            </a:br>
            <a:br>
              <a:rPr lang="nb-NO" dirty="0"/>
            </a:br>
            <a:r>
              <a:rPr lang="nb-NO" dirty="0"/>
              <a:t>Samarbeid redder liv!</a:t>
            </a:r>
          </a:p>
        </p:txBody>
      </p:sp>
      <p:pic>
        <p:nvPicPr>
          <p:cNvPr id="6" name="Bilde 5"/>
          <p:cNvPicPr>
            <a:picLocks noChangeAspect="1"/>
          </p:cNvPicPr>
          <p:nvPr/>
        </p:nvPicPr>
        <p:blipFill>
          <a:blip r:embed="rId3"/>
          <a:stretch>
            <a:fillRect/>
          </a:stretch>
        </p:blipFill>
        <p:spPr>
          <a:xfrm>
            <a:off x="8819147" y="2574967"/>
            <a:ext cx="3197404" cy="4283033"/>
          </a:xfrm>
          <a:prstGeom prst="rect">
            <a:avLst/>
          </a:prstGeom>
        </p:spPr>
      </p:pic>
    </p:spTree>
    <p:extLst>
      <p:ext uri="{BB962C8B-B14F-4D97-AF65-F5344CB8AC3E}">
        <p14:creationId xmlns:p14="http://schemas.microsoft.com/office/powerpoint/2010/main" val="1884112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noFill/>
        </p:spPr>
        <p:txBody>
          <a:bodyPr/>
          <a:lstStyle/>
          <a:p>
            <a:r>
              <a:rPr lang="nb-NO" dirty="0"/>
              <a:t>Ikke vær redd for å ta kontakt hvis du har spørsmål!</a:t>
            </a:r>
          </a:p>
        </p:txBody>
      </p:sp>
      <p:sp>
        <p:nvSpPr>
          <p:cNvPr id="4" name="Plassholder for innhold 3"/>
          <p:cNvSpPr>
            <a:spLocks noGrp="1"/>
          </p:cNvSpPr>
          <p:nvPr>
            <p:ph sz="half" idx="1"/>
          </p:nvPr>
        </p:nvSpPr>
        <p:spPr/>
        <p:txBody>
          <a:bodyPr/>
          <a:lstStyle/>
          <a:p>
            <a:pPr marL="0" indent="0">
              <a:buNone/>
            </a:pPr>
            <a:endParaRPr lang="nb-NO" dirty="0"/>
          </a:p>
          <a:p>
            <a:pPr marL="0" indent="0">
              <a:buNone/>
            </a:pPr>
            <a:endParaRPr lang="nb-NO" dirty="0"/>
          </a:p>
          <a:p>
            <a:pPr marL="0" indent="0">
              <a:buNone/>
            </a:pPr>
            <a:r>
              <a:rPr lang="nb-NO" dirty="0"/>
              <a:t>Kontaktinformasjon:</a:t>
            </a:r>
          </a:p>
          <a:p>
            <a:pPr marL="0" indent="0">
              <a:buNone/>
            </a:pPr>
            <a:endParaRPr lang="nb-NO" dirty="0"/>
          </a:p>
        </p:txBody>
      </p:sp>
      <p:pic>
        <p:nvPicPr>
          <p:cNvPr id="6" name="Bilde 5"/>
          <p:cNvPicPr>
            <a:picLocks noChangeAspect="1"/>
          </p:cNvPicPr>
          <p:nvPr/>
        </p:nvPicPr>
        <p:blipFill>
          <a:blip r:embed="rId3"/>
          <a:stretch>
            <a:fillRect/>
          </a:stretch>
        </p:blipFill>
        <p:spPr>
          <a:xfrm>
            <a:off x="7194473" y="1421005"/>
            <a:ext cx="4395271" cy="4986145"/>
          </a:xfrm>
          <a:prstGeom prst="rect">
            <a:avLst/>
          </a:prstGeom>
        </p:spPr>
      </p:pic>
    </p:spTree>
    <p:extLst>
      <p:ext uri="{BB962C8B-B14F-4D97-AF65-F5344CB8AC3E}">
        <p14:creationId xmlns:p14="http://schemas.microsoft.com/office/powerpoint/2010/main" val="4244566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20000"/>
              <a:lumOff val="80000"/>
            </a:schemeClr>
          </a:solidFill>
        </p:spPr>
        <p:txBody>
          <a:bodyPr/>
          <a:lstStyle/>
          <a:p>
            <a:r>
              <a:rPr lang="nb-NO" dirty="0"/>
              <a:t>Dere er viktige!</a:t>
            </a:r>
          </a:p>
        </p:txBody>
      </p:sp>
      <p:sp>
        <p:nvSpPr>
          <p:cNvPr id="3" name="Plassholder for innhold 2"/>
          <p:cNvSpPr>
            <a:spLocks noGrp="1"/>
          </p:cNvSpPr>
          <p:nvPr>
            <p:ph sz="half" idx="1"/>
          </p:nvPr>
        </p:nvSpPr>
        <p:spPr>
          <a:xfrm>
            <a:off x="838200" y="1825625"/>
            <a:ext cx="10515600" cy="4112467"/>
          </a:xfrm>
        </p:spPr>
        <p:txBody>
          <a:bodyPr>
            <a:normAutofit/>
          </a:bodyPr>
          <a:lstStyle/>
          <a:p>
            <a:pPr marL="0" indent="0">
              <a:buNone/>
            </a:pPr>
            <a:endParaRPr lang="nb-NO" sz="1200" dirty="0"/>
          </a:p>
          <a:p>
            <a:pPr marL="0" indent="0" algn="ctr">
              <a:lnSpc>
                <a:spcPct val="100000"/>
              </a:lnSpc>
              <a:spcBef>
                <a:spcPts val="0"/>
              </a:spcBef>
              <a:buNone/>
            </a:pPr>
            <a:r>
              <a:rPr lang="nb-NO" dirty="0"/>
              <a:t>På grunn av jobben dere gjør </a:t>
            </a:r>
            <a:r>
              <a:rPr lang="nb-NO" dirty="0">
                <a:solidFill>
                  <a:schemeClr val="accent5"/>
                </a:solidFill>
              </a:rPr>
              <a:t>hver</a:t>
            </a:r>
            <a:r>
              <a:rPr lang="nb-NO" dirty="0"/>
              <a:t> dag!</a:t>
            </a:r>
          </a:p>
          <a:p>
            <a:pPr marL="0" indent="0" algn="ctr">
              <a:lnSpc>
                <a:spcPct val="100000"/>
              </a:lnSpc>
              <a:spcBef>
                <a:spcPts val="0"/>
              </a:spcBef>
              <a:buNone/>
            </a:pPr>
            <a:endParaRPr lang="nb-NO" dirty="0"/>
          </a:p>
          <a:p>
            <a:pPr marL="0" indent="0" algn="ctr">
              <a:lnSpc>
                <a:spcPct val="100000"/>
              </a:lnSpc>
              <a:spcBef>
                <a:spcPts val="0"/>
              </a:spcBef>
              <a:buNone/>
            </a:pPr>
            <a:r>
              <a:rPr lang="nb-NO" dirty="0"/>
              <a:t>Er dere </a:t>
            </a:r>
            <a:r>
              <a:rPr lang="nb-NO" dirty="0">
                <a:solidFill>
                  <a:schemeClr val="accent5"/>
                </a:solidFill>
              </a:rPr>
              <a:t>flinke</a:t>
            </a:r>
            <a:r>
              <a:rPr lang="nb-NO" dirty="0"/>
              <a:t> nok til å reflektere over </a:t>
            </a:r>
            <a:r>
              <a:rPr lang="nb-NO" dirty="0">
                <a:solidFill>
                  <a:schemeClr val="accent5"/>
                </a:solidFill>
              </a:rPr>
              <a:t>hva</a:t>
            </a:r>
            <a:r>
              <a:rPr lang="nb-NO" dirty="0"/>
              <a:t> dere jobber med? </a:t>
            </a:r>
          </a:p>
          <a:p>
            <a:pPr marL="0" indent="0" algn="ctr">
              <a:lnSpc>
                <a:spcPct val="100000"/>
              </a:lnSpc>
              <a:spcBef>
                <a:spcPts val="0"/>
              </a:spcBef>
              <a:buNone/>
            </a:pPr>
            <a:endParaRPr lang="nb-NO" dirty="0"/>
          </a:p>
          <a:p>
            <a:pPr marL="0" indent="0" algn="ctr">
              <a:lnSpc>
                <a:spcPct val="100000"/>
              </a:lnSpc>
              <a:spcBef>
                <a:spcPts val="0"/>
              </a:spcBef>
              <a:buNone/>
            </a:pPr>
            <a:r>
              <a:rPr lang="nb-NO" dirty="0"/>
              <a:t>Hva </a:t>
            </a:r>
            <a:r>
              <a:rPr lang="nb-NO" dirty="0">
                <a:solidFill>
                  <a:schemeClr val="accent5"/>
                </a:solidFill>
              </a:rPr>
              <a:t>dere</a:t>
            </a:r>
            <a:r>
              <a:rPr lang="nb-NO" dirty="0"/>
              <a:t> faktisk bidrar til?</a:t>
            </a:r>
          </a:p>
          <a:p>
            <a:pPr marL="0" indent="0">
              <a:buNone/>
            </a:pPr>
            <a:endParaRPr lang="nb-NO" sz="4000" dirty="0"/>
          </a:p>
          <a:p>
            <a:endParaRPr lang="nb-NO" dirty="0"/>
          </a:p>
        </p:txBody>
      </p:sp>
      <p:pic>
        <p:nvPicPr>
          <p:cNvPr id="5" name="Bild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8240" y="4621321"/>
            <a:ext cx="2255520" cy="1645920"/>
          </a:xfrm>
          <a:prstGeom prst="rect">
            <a:avLst/>
          </a:prstGeom>
        </p:spPr>
      </p:pic>
      <p:sp>
        <p:nvSpPr>
          <p:cNvPr id="6" name="TekstSylinder 5"/>
          <p:cNvSpPr txBox="1"/>
          <p:nvPr/>
        </p:nvSpPr>
        <p:spPr>
          <a:xfrm>
            <a:off x="4968240" y="6267241"/>
            <a:ext cx="1685947" cy="261610"/>
          </a:xfrm>
          <a:prstGeom prst="rect">
            <a:avLst/>
          </a:prstGeom>
          <a:noFill/>
        </p:spPr>
        <p:txBody>
          <a:bodyPr wrap="square" rtlCol="0">
            <a:spAutoFit/>
          </a:bodyPr>
          <a:lstStyle/>
          <a:p>
            <a:r>
              <a:rPr lang="nb-NO" sz="1100" dirty="0"/>
              <a:t>Foto: DSB</a:t>
            </a:r>
          </a:p>
        </p:txBody>
      </p:sp>
    </p:spTree>
    <p:extLst>
      <p:ext uri="{BB962C8B-B14F-4D97-AF65-F5344CB8AC3E}">
        <p14:creationId xmlns:p14="http://schemas.microsoft.com/office/powerpoint/2010/main" val="191299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solidFill>
            <a:schemeClr val="accent2">
              <a:lumMod val="20000"/>
              <a:lumOff val="80000"/>
            </a:schemeClr>
          </a:solidFill>
        </p:spPr>
        <p:txBody>
          <a:bodyPr/>
          <a:lstStyle/>
          <a:p>
            <a:r>
              <a:rPr lang="nb-NO" dirty="0"/>
              <a:t>Hvem dør i brann?</a:t>
            </a:r>
            <a:br>
              <a:rPr lang="nb-NO" dirty="0"/>
            </a:br>
            <a:r>
              <a:rPr lang="nb-NO" sz="3200" dirty="0"/>
              <a:t>Omkomne i brann i Norge 1979-2022</a:t>
            </a:r>
          </a:p>
        </p:txBody>
      </p:sp>
      <p:pic>
        <p:nvPicPr>
          <p:cNvPr id="1026" name="Picture 2">
            <a:extLst>
              <a:ext uri="{FF2B5EF4-FFF2-40B4-BE49-F238E27FC236}">
                <a16:creationId xmlns:a16="http://schemas.microsoft.com/office/drawing/2014/main" id="{8AA8AA90-82EB-C513-3FB6-243BA8B90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41610"/>
            <a:ext cx="10515600" cy="445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7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2">
              <a:lumMod val="20000"/>
              <a:lumOff val="80000"/>
            </a:schemeClr>
          </a:solidFill>
        </p:spPr>
        <p:txBody>
          <a:bodyPr/>
          <a:lstStyle/>
          <a:p>
            <a:r>
              <a:rPr lang="nb-NO" dirty="0"/>
              <a:t>Hvem dør i brann?</a:t>
            </a:r>
            <a:br>
              <a:rPr lang="nb-NO" dirty="0"/>
            </a:br>
            <a:r>
              <a:rPr lang="nb-NO" sz="3200" dirty="0"/>
              <a:t>Risikogrupper og risikofaktorer </a:t>
            </a:r>
          </a:p>
        </p:txBody>
      </p:sp>
      <p:sp>
        <p:nvSpPr>
          <p:cNvPr id="3" name="Plassholder for innhold 2"/>
          <p:cNvSpPr>
            <a:spLocks noGrp="1"/>
          </p:cNvSpPr>
          <p:nvPr>
            <p:ph sz="half" idx="1"/>
          </p:nvPr>
        </p:nvSpPr>
        <p:spPr>
          <a:xfrm>
            <a:off x="694980" y="2373987"/>
            <a:ext cx="6534802" cy="4351338"/>
          </a:xfrm>
        </p:spPr>
        <p:txBody>
          <a:bodyPr/>
          <a:lstStyle/>
          <a:p>
            <a:pPr marL="578453" indent="-457200">
              <a:spcBef>
                <a:spcPts val="0"/>
              </a:spcBef>
              <a:buSzPts val="2000"/>
            </a:pPr>
            <a:r>
              <a:rPr lang="nb-NO" dirty="0"/>
              <a:t>Mange av de som omkommer i brann tilhører en risikoutsatt gruppe </a:t>
            </a:r>
          </a:p>
          <a:p>
            <a:pPr marL="121253" indent="0">
              <a:spcBef>
                <a:spcPts val="0"/>
              </a:spcBef>
              <a:buSzPts val="2000"/>
              <a:buNone/>
            </a:pPr>
            <a:endParaRPr lang="nb-NO" dirty="0"/>
          </a:p>
          <a:p>
            <a:pPr marL="578453" indent="-457200">
              <a:spcBef>
                <a:spcPts val="0"/>
              </a:spcBef>
              <a:buSzPts val="2000"/>
            </a:pPr>
            <a:r>
              <a:rPr lang="nb-NO" dirty="0"/>
              <a:t>Om lag 9 av 10 omkommer i bolig</a:t>
            </a:r>
          </a:p>
          <a:p>
            <a:pPr marL="121253" indent="0">
              <a:spcBef>
                <a:spcPts val="0"/>
              </a:spcBef>
              <a:buSzPts val="2000"/>
              <a:buNone/>
            </a:pPr>
            <a:endParaRPr lang="nb-NO" dirty="0"/>
          </a:p>
          <a:p>
            <a:pPr marL="578453" indent="-457200">
              <a:spcBef>
                <a:spcPts val="0"/>
              </a:spcBef>
              <a:buSzPts val="2000"/>
            </a:pPr>
            <a:r>
              <a:rPr lang="nb-NO" dirty="0"/>
              <a:t>Mange av de som har en høyere risiko for å bli skadet i eller omkomme i brann, mottar hjemmebaserte tjenester</a:t>
            </a:r>
          </a:p>
          <a:p>
            <a:pPr marL="0" indent="0">
              <a:buNone/>
            </a:pPr>
            <a:endParaRPr lang="nb-NO" dirty="0"/>
          </a:p>
        </p:txBody>
      </p:sp>
      <p:pic>
        <p:nvPicPr>
          <p:cNvPr id="5" name="Bilde 4">
            <a:extLst>
              <a:ext uri="{FF2B5EF4-FFF2-40B4-BE49-F238E27FC236}">
                <a16:creationId xmlns:a16="http://schemas.microsoft.com/office/drawing/2014/main" id="{C859ACA3-5152-435D-BA2C-5E19F505E5FD}"/>
              </a:ext>
            </a:extLst>
          </p:cNvPr>
          <p:cNvPicPr>
            <a:picLocks noChangeAspect="1"/>
          </p:cNvPicPr>
          <p:nvPr/>
        </p:nvPicPr>
        <p:blipFill>
          <a:blip r:embed="rId3"/>
          <a:stretch>
            <a:fillRect/>
          </a:stretch>
        </p:blipFill>
        <p:spPr>
          <a:xfrm>
            <a:off x="7376408" y="2373987"/>
            <a:ext cx="4304991" cy="2990490"/>
          </a:xfrm>
          <a:prstGeom prst="rect">
            <a:avLst/>
          </a:prstGeom>
        </p:spPr>
      </p:pic>
      <p:sp>
        <p:nvSpPr>
          <p:cNvPr id="7" name="TekstSylinder 6">
            <a:extLst>
              <a:ext uri="{FF2B5EF4-FFF2-40B4-BE49-F238E27FC236}">
                <a16:creationId xmlns:a16="http://schemas.microsoft.com/office/drawing/2014/main" id="{B9B2DB9A-867D-4C10-9BF0-A87B0B3C5DFA}"/>
              </a:ext>
            </a:extLst>
          </p:cNvPr>
          <p:cNvSpPr txBox="1"/>
          <p:nvPr/>
        </p:nvSpPr>
        <p:spPr>
          <a:xfrm>
            <a:off x="7376408" y="5450305"/>
            <a:ext cx="1094595" cy="369332"/>
          </a:xfrm>
          <a:prstGeom prst="rect">
            <a:avLst/>
          </a:prstGeom>
          <a:noFill/>
        </p:spPr>
        <p:txBody>
          <a:bodyPr wrap="none" rtlCol="0">
            <a:spAutoFit/>
          </a:bodyPr>
          <a:lstStyle/>
          <a:p>
            <a:r>
              <a:rPr lang="nb-NO" dirty="0"/>
              <a:t>Foto: DSB</a:t>
            </a:r>
          </a:p>
        </p:txBody>
      </p:sp>
    </p:spTree>
    <p:extLst>
      <p:ext uri="{BB962C8B-B14F-4D97-AF65-F5344CB8AC3E}">
        <p14:creationId xmlns:p14="http://schemas.microsoft.com/office/powerpoint/2010/main" val="854494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CA3A4C-D267-4328-9276-65120694F563}"/>
              </a:ext>
            </a:extLst>
          </p:cNvPr>
          <p:cNvSpPr>
            <a:spLocks noGrp="1"/>
          </p:cNvSpPr>
          <p:nvPr>
            <p:ph type="title"/>
          </p:nvPr>
        </p:nvSpPr>
        <p:spPr/>
        <p:txBody>
          <a:bodyPr>
            <a:normAutofit fontScale="90000"/>
          </a:bodyPr>
          <a:lstStyle/>
          <a:p>
            <a:br>
              <a:rPr lang="nb-NO" sz="3200" dirty="0"/>
            </a:br>
            <a:br>
              <a:rPr lang="nb-NO" sz="3200" dirty="0"/>
            </a:br>
            <a:endParaRPr lang="nb-NO" sz="3200" dirty="0"/>
          </a:p>
        </p:txBody>
      </p:sp>
      <p:pic>
        <p:nvPicPr>
          <p:cNvPr id="3" name="Bilde 2">
            <a:extLst>
              <a:ext uri="{FF2B5EF4-FFF2-40B4-BE49-F238E27FC236}">
                <a16:creationId xmlns:a16="http://schemas.microsoft.com/office/drawing/2014/main" id="{D40DF572-15BE-4C0F-909E-E9E84AB83EDD}"/>
              </a:ext>
            </a:extLst>
          </p:cNvPr>
          <p:cNvPicPr>
            <a:picLocks noChangeAspect="1"/>
          </p:cNvPicPr>
          <p:nvPr/>
        </p:nvPicPr>
        <p:blipFill>
          <a:blip r:embed="rId3"/>
          <a:stretch>
            <a:fillRect/>
          </a:stretch>
        </p:blipFill>
        <p:spPr>
          <a:xfrm>
            <a:off x="3219636" y="1477963"/>
            <a:ext cx="6484387" cy="5417081"/>
          </a:xfrm>
          <a:prstGeom prst="rect">
            <a:avLst/>
          </a:prstGeom>
        </p:spPr>
      </p:pic>
      <p:sp>
        <p:nvSpPr>
          <p:cNvPr id="17" name="TekstSylinder 16">
            <a:extLst>
              <a:ext uri="{FF2B5EF4-FFF2-40B4-BE49-F238E27FC236}">
                <a16:creationId xmlns:a16="http://schemas.microsoft.com/office/drawing/2014/main" id="{66AF3323-BC89-4A90-97F6-38C7FD387ED7}"/>
              </a:ext>
            </a:extLst>
          </p:cNvPr>
          <p:cNvSpPr txBox="1"/>
          <p:nvPr/>
        </p:nvSpPr>
        <p:spPr>
          <a:xfrm>
            <a:off x="372736" y="6339626"/>
            <a:ext cx="3562503" cy="369332"/>
          </a:xfrm>
          <a:prstGeom prst="rect">
            <a:avLst/>
          </a:prstGeom>
          <a:noFill/>
        </p:spPr>
        <p:txBody>
          <a:bodyPr wrap="square" rtlCol="0">
            <a:spAutoFit/>
          </a:bodyPr>
          <a:lstStyle/>
          <a:p>
            <a:r>
              <a:rPr lang="nb-NO" dirty="0"/>
              <a:t>Kilde: Storesund et. al 2015</a:t>
            </a:r>
          </a:p>
        </p:txBody>
      </p:sp>
      <p:sp>
        <p:nvSpPr>
          <p:cNvPr id="5" name="Tittel 1"/>
          <p:cNvSpPr txBox="1">
            <a:spLocks/>
          </p:cNvSpPr>
          <p:nvPr/>
        </p:nvSpPr>
        <p:spPr>
          <a:xfrm>
            <a:off x="838200" y="152400"/>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Flere forhold påvirker brannsikkerheten</a:t>
            </a:r>
          </a:p>
        </p:txBody>
      </p:sp>
    </p:spTree>
    <p:extLst>
      <p:ext uri="{BB962C8B-B14F-4D97-AF65-F5344CB8AC3E}">
        <p14:creationId xmlns:p14="http://schemas.microsoft.com/office/powerpoint/2010/main" val="890476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431156" y="6248400"/>
            <a:ext cx="11009745" cy="895620"/>
          </a:xfrm>
          <a:prstGeom prst="rect">
            <a:avLst/>
          </a:prstGeom>
          <a:noFill/>
          <a:ln>
            <a:noFill/>
          </a:ln>
        </p:spPr>
        <p:txBody>
          <a:bodyPr spcFirstLastPara="1" vert="horz" wrap="square" lIns="0" tIns="0" rIns="0" bIns="0" rtlCol="0" anchor="t" anchorCtr="0">
            <a:noAutofit/>
          </a:bodyPr>
          <a:lstStyle/>
          <a:p>
            <a:r>
              <a:rPr lang="nb-NO" sz="1800" dirty="0">
                <a:latin typeface="+mn-lt"/>
              </a:rPr>
              <a:t>Kilde: «Analyse av dødsbranner i Norge 2005-2014» (RISE-rapport 2017)</a:t>
            </a:r>
            <a:br>
              <a:rPr lang="nb-NO" sz="3600" dirty="0"/>
            </a:br>
            <a:endParaRPr sz="3600" dirty="0"/>
          </a:p>
        </p:txBody>
      </p:sp>
      <p:sp>
        <p:nvSpPr>
          <p:cNvPr id="183" name="Google Shape;183;p25"/>
          <p:cNvSpPr txBox="1">
            <a:spLocks noGrp="1"/>
          </p:cNvSpPr>
          <p:nvPr>
            <p:ph type="body" idx="1"/>
          </p:nvPr>
        </p:nvSpPr>
        <p:spPr>
          <a:xfrm>
            <a:off x="925301" y="2139123"/>
            <a:ext cx="4656000" cy="3115311"/>
          </a:xfrm>
          <a:prstGeom prst="rect">
            <a:avLst/>
          </a:prstGeom>
          <a:noFill/>
          <a:ln>
            <a:noFill/>
          </a:ln>
        </p:spPr>
        <p:txBody>
          <a:bodyPr spcFirstLastPara="1" vert="horz" wrap="square" lIns="0" tIns="0" rIns="0" bIns="0" rtlCol="0" anchor="t" anchorCtr="0">
            <a:noAutofit/>
          </a:bodyPr>
          <a:lstStyle/>
          <a:p>
            <a:pPr marL="0" indent="0">
              <a:spcBef>
                <a:spcPts val="0"/>
              </a:spcBef>
              <a:buNone/>
            </a:pPr>
            <a:r>
              <a:rPr lang="x-none" sz="2800" u="sng" dirty="0"/>
              <a:t>Over pensjonsalder</a:t>
            </a:r>
            <a:endParaRPr sz="2800" dirty="0"/>
          </a:p>
          <a:p>
            <a:pPr marL="380990" indent="-380990">
              <a:buFont typeface="Arial" panose="020B0604020202020204" pitchFamily="34" charset="0"/>
              <a:buChar char="•"/>
            </a:pPr>
            <a:r>
              <a:rPr lang="x-none" sz="2800" dirty="0"/>
              <a:t>Nedsatt førlighet</a:t>
            </a:r>
            <a:endParaRPr sz="2800" dirty="0"/>
          </a:p>
          <a:p>
            <a:pPr marL="380990" indent="-380990">
              <a:buFont typeface="Arial" panose="020B0604020202020204" pitchFamily="34" charset="0"/>
              <a:buChar char="•"/>
            </a:pPr>
            <a:r>
              <a:rPr lang="x-none" sz="2800" dirty="0"/>
              <a:t>Nedsatt kognitiv evne (demenslidelse)</a:t>
            </a:r>
            <a:endParaRPr sz="2800" dirty="0"/>
          </a:p>
          <a:p>
            <a:pPr marL="380990" indent="-380990">
              <a:buFont typeface="Arial" panose="020B0604020202020204" pitchFamily="34" charset="0"/>
              <a:buChar char="•"/>
            </a:pPr>
            <a:r>
              <a:rPr lang="x-none" sz="2800" dirty="0"/>
              <a:t>Psykisk</a:t>
            </a:r>
            <a:r>
              <a:rPr lang="nb-NO" sz="2800" dirty="0"/>
              <a:t>e</a:t>
            </a:r>
            <a:r>
              <a:rPr lang="x-none" sz="2800" dirty="0"/>
              <a:t> lidelse</a:t>
            </a:r>
            <a:r>
              <a:rPr lang="nb-NO" sz="2800" dirty="0"/>
              <a:t>r</a:t>
            </a:r>
            <a:endParaRPr sz="2800" dirty="0"/>
          </a:p>
          <a:p>
            <a:pPr marL="380990" indent="-380990">
              <a:buFont typeface="Arial" panose="020B0604020202020204" pitchFamily="34" charset="0"/>
              <a:buChar char="•"/>
            </a:pPr>
            <a:r>
              <a:rPr lang="x-none" sz="2800" dirty="0"/>
              <a:t>Røyking</a:t>
            </a:r>
            <a:endParaRPr sz="2800" dirty="0"/>
          </a:p>
          <a:p>
            <a:pPr marL="335936" indent="-183539">
              <a:buNone/>
            </a:pPr>
            <a:endParaRPr dirty="0"/>
          </a:p>
        </p:txBody>
      </p:sp>
      <p:sp>
        <p:nvSpPr>
          <p:cNvPr id="184" name="Google Shape;184;p25"/>
          <p:cNvSpPr txBox="1">
            <a:spLocks noGrp="1"/>
          </p:cNvSpPr>
          <p:nvPr>
            <p:ph type="body" idx="2"/>
          </p:nvPr>
        </p:nvSpPr>
        <p:spPr>
          <a:xfrm>
            <a:off x="7749102" y="2139123"/>
            <a:ext cx="4656000" cy="3137373"/>
          </a:xfrm>
          <a:prstGeom prst="rect">
            <a:avLst/>
          </a:prstGeom>
          <a:noFill/>
          <a:ln>
            <a:noFill/>
          </a:ln>
        </p:spPr>
        <p:txBody>
          <a:bodyPr spcFirstLastPara="1" vert="horz" wrap="square" lIns="0" tIns="0" rIns="0" bIns="0" rtlCol="0" anchor="t" anchorCtr="0">
            <a:noAutofit/>
          </a:bodyPr>
          <a:lstStyle/>
          <a:p>
            <a:pPr marL="0" indent="0">
              <a:spcBef>
                <a:spcPts val="0"/>
              </a:spcBef>
              <a:buNone/>
            </a:pPr>
            <a:r>
              <a:rPr lang="x-none" sz="2800" u="sng" dirty="0"/>
              <a:t>Under pensjonsalder</a:t>
            </a:r>
            <a:endParaRPr sz="2800" dirty="0"/>
          </a:p>
          <a:p>
            <a:pPr marL="380990" indent="-380990">
              <a:buFont typeface="Arial" panose="020B0604020202020204" pitchFamily="34" charset="0"/>
              <a:buChar char="•"/>
            </a:pPr>
            <a:r>
              <a:rPr lang="x-none" sz="2800" dirty="0"/>
              <a:t>Kjent rusmisbruk</a:t>
            </a:r>
            <a:endParaRPr sz="2800" dirty="0"/>
          </a:p>
          <a:p>
            <a:pPr marL="380990" indent="-380990">
              <a:buFont typeface="Arial" panose="020B0604020202020204" pitchFamily="34" charset="0"/>
              <a:buChar char="•"/>
            </a:pPr>
            <a:r>
              <a:rPr lang="x-none" sz="2800" dirty="0"/>
              <a:t>Psykisk</a:t>
            </a:r>
            <a:r>
              <a:rPr lang="nb-NO" sz="2800" dirty="0"/>
              <a:t>e</a:t>
            </a:r>
            <a:r>
              <a:rPr lang="x-none" sz="2800" dirty="0"/>
              <a:t> lidelse</a:t>
            </a:r>
            <a:r>
              <a:rPr lang="nb-NO" sz="2800" dirty="0"/>
              <a:t>r</a:t>
            </a:r>
            <a:endParaRPr sz="2800" dirty="0"/>
          </a:p>
          <a:p>
            <a:pPr marL="380990" indent="-380990">
              <a:buFont typeface="Arial" panose="020B0604020202020204" pitchFamily="34" charset="0"/>
              <a:buChar char="•"/>
            </a:pPr>
            <a:r>
              <a:rPr lang="x-none" sz="2800" dirty="0"/>
              <a:t>Alkoholpåvirkning</a:t>
            </a:r>
            <a:endParaRPr sz="2800" dirty="0"/>
          </a:p>
          <a:p>
            <a:pPr marL="380990" indent="-380990">
              <a:buFont typeface="Arial" panose="020B0604020202020204" pitchFamily="34" charset="0"/>
              <a:buChar char="•"/>
            </a:pPr>
            <a:r>
              <a:rPr lang="x-none" sz="2800" dirty="0"/>
              <a:t>Røyking</a:t>
            </a:r>
            <a:endParaRPr sz="2800" dirty="0"/>
          </a:p>
        </p:txBody>
      </p:sp>
      <p:sp>
        <p:nvSpPr>
          <p:cNvPr id="185" name="Google Shape;185;p25"/>
          <p:cNvSpPr txBox="1"/>
          <p:nvPr/>
        </p:nvSpPr>
        <p:spPr>
          <a:xfrm>
            <a:off x="2423901" y="4922604"/>
            <a:ext cx="7518400" cy="839843"/>
          </a:xfrm>
          <a:prstGeom prst="rect">
            <a:avLst/>
          </a:prstGeom>
          <a:noFill/>
          <a:ln w="38100" cap="flat" cmpd="sng">
            <a:solidFill>
              <a:srgbClr val="FF9966"/>
            </a:solidFill>
            <a:prstDash val="solid"/>
            <a:round/>
            <a:headEnd type="none" w="sm" len="sm"/>
            <a:tailEnd type="none" w="sm" len="sm"/>
          </a:ln>
        </p:spPr>
        <p:txBody>
          <a:bodyPr spcFirstLastPara="1" wrap="square" lIns="121900" tIns="60933" rIns="121900" bIns="60933" anchor="t" anchorCtr="0">
            <a:noAutofit/>
          </a:bodyPr>
          <a:lstStyle/>
          <a:p>
            <a:pPr algn="ctr">
              <a:lnSpc>
                <a:spcPct val="150000"/>
              </a:lnSpc>
            </a:pPr>
            <a:r>
              <a:rPr lang="x-none" sz="2800" dirty="0">
                <a:solidFill>
                  <a:schemeClr val="dk1"/>
                </a:solidFill>
                <a:ea typeface="Arial"/>
                <a:cs typeface="Arial"/>
                <a:sym typeface="Arial"/>
              </a:rPr>
              <a:t>Det er knyttet en </a:t>
            </a:r>
            <a:r>
              <a:rPr lang="nb-NO" sz="2800" dirty="0">
                <a:solidFill>
                  <a:schemeClr val="dk1"/>
                </a:solidFill>
                <a:ea typeface="Arial"/>
                <a:cs typeface="Arial"/>
                <a:sym typeface="Arial"/>
              </a:rPr>
              <a:t>risiko</a:t>
            </a:r>
            <a:r>
              <a:rPr lang="x-none" sz="2800" dirty="0">
                <a:solidFill>
                  <a:schemeClr val="dk1"/>
                </a:solidFill>
                <a:ea typeface="Arial"/>
                <a:cs typeface="Arial"/>
                <a:sym typeface="Arial"/>
              </a:rPr>
              <a:t> til det å være alene</a:t>
            </a:r>
            <a:endParaRPr sz="2800" dirty="0">
              <a:solidFill>
                <a:schemeClr val="dk1"/>
              </a:solidFill>
              <a:ea typeface="Arial"/>
              <a:cs typeface="Arial"/>
              <a:sym typeface="Arial"/>
            </a:endParaRPr>
          </a:p>
        </p:txBody>
      </p:sp>
      <p:sp>
        <p:nvSpPr>
          <p:cNvPr id="6" name="Tittel 1"/>
          <p:cNvSpPr txBox="1">
            <a:spLocks/>
          </p:cNvSpPr>
          <p:nvPr/>
        </p:nvSpPr>
        <p:spPr>
          <a:xfrm>
            <a:off x="925301" y="423333"/>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Risikofaktorer knyttet til person</a:t>
            </a:r>
          </a:p>
        </p:txBody>
      </p:sp>
    </p:spTree>
    <p:extLst>
      <p:ext uri="{BB962C8B-B14F-4D97-AF65-F5344CB8AC3E}">
        <p14:creationId xmlns:p14="http://schemas.microsoft.com/office/powerpoint/2010/main" val="409076192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952053" y="1356497"/>
            <a:ext cx="9850679" cy="784800"/>
          </a:xfrm>
          <a:prstGeom prst="rect">
            <a:avLst/>
          </a:prstGeom>
          <a:noFill/>
          <a:ln>
            <a:noFill/>
          </a:ln>
        </p:spPr>
        <p:txBody>
          <a:bodyPr spcFirstLastPara="1" vert="horz" wrap="square" lIns="0" tIns="0" rIns="0" bIns="0" rtlCol="0" anchor="t" anchorCtr="0">
            <a:noAutofit/>
          </a:bodyPr>
          <a:lstStyle/>
          <a:p>
            <a:pPr lvl="0"/>
            <a:br>
              <a:rPr lang="nb-NO" dirty="0"/>
            </a:br>
            <a:endParaRPr sz="4267" dirty="0"/>
          </a:p>
        </p:txBody>
      </p:sp>
      <p:sp>
        <p:nvSpPr>
          <p:cNvPr id="215" name="Google Shape;215;p27"/>
          <p:cNvSpPr txBox="1">
            <a:spLocks noGrp="1"/>
          </p:cNvSpPr>
          <p:nvPr>
            <p:ph type="body" idx="1"/>
          </p:nvPr>
        </p:nvSpPr>
        <p:spPr>
          <a:xfrm>
            <a:off x="1221393" y="2772161"/>
            <a:ext cx="4656000" cy="3115311"/>
          </a:xfrm>
          <a:prstGeom prst="rect">
            <a:avLst/>
          </a:prstGeom>
          <a:noFill/>
          <a:ln>
            <a:noFill/>
          </a:ln>
        </p:spPr>
        <p:txBody>
          <a:bodyPr spcFirstLastPara="1" vert="horz" wrap="square" lIns="0" tIns="0" rIns="0" bIns="0" rtlCol="0" anchor="t" anchorCtr="0">
            <a:noAutofit/>
          </a:bodyPr>
          <a:lstStyle/>
          <a:p>
            <a:pPr marL="0" indent="0">
              <a:spcBef>
                <a:spcPts val="0"/>
              </a:spcBef>
              <a:buSzPts val="2400"/>
              <a:buNone/>
            </a:pPr>
            <a:r>
              <a:rPr lang="x-none" sz="4800" dirty="0"/>
              <a:t>Menneskelig svikt    </a:t>
            </a:r>
            <a:endParaRPr sz="4800" dirty="0"/>
          </a:p>
        </p:txBody>
      </p:sp>
      <p:sp>
        <p:nvSpPr>
          <p:cNvPr id="216" name="Google Shape;216;p27"/>
          <p:cNvSpPr txBox="1">
            <a:spLocks noGrp="1"/>
          </p:cNvSpPr>
          <p:nvPr>
            <p:ph type="body" idx="2"/>
          </p:nvPr>
        </p:nvSpPr>
        <p:spPr>
          <a:xfrm>
            <a:off x="7356619" y="2764710"/>
            <a:ext cx="4656000" cy="3137373"/>
          </a:xfrm>
          <a:prstGeom prst="rect">
            <a:avLst/>
          </a:prstGeom>
          <a:noFill/>
          <a:ln>
            <a:noFill/>
          </a:ln>
        </p:spPr>
        <p:txBody>
          <a:bodyPr spcFirstLastPara="1" vert="horz" wrap="square" lIns="0" tIns="0" rIns="0" bIns="0" rtlCol="0" anchor="t" anchorCtr="0">
            <a:noAutofit/>
          </a:bodyPr>
          <a:lstStyle/>
          <a:p>
            <a:pPr marL="0" indent="0">
              <a:spcBef>
                <a:spcPts val="0"/>
              </a:spcBef>
              <a:buSzPts val="2400"/>
              <a:buNone/>
            </a:pPr>
            <a:r>
              <a:rPr lang="x-none" sz="4800" dirty="0"/>
              <a:t>Åpen ild</a:t>
            </a:r>
            <a:endParaRPr sz="4800" dirty="0"/>
          </a:p>
          <a:p>
            <a:pPr marL="990407" lvl="1" indent="-380926"/>
            <a:r>
              <a:rPr lang="x-none" sz="2800" dirty="0"/>
              <a:t>Røyking</a:t>
            </a:r>
            <a:r>
              <a:rPr lang="nb-NO" sz="2800" dirty="0"/>
              <a:t> (34,4 %)</a:t>
            </a:r>
            <a:endParaRPr sz="2800" dirty="0"/>
          </a:p>
          <a:p>
            <a:pPr marL="990407" lvl="1" indent="-380926"/>
            <a:r>
              <a:rPr lang="x-none" sz="2800" dirty="0"/>
              <a:t>Stearinlys</a:t>
            </a:r>
            <a:r>
              <a:rPr lang="nb-NO" sz="2800" dirty="0"/>
              <a:t> (7,3 %)</a:t>
            </a:r>
            <a:endParaRPr sz="2800" dirty="0"/>
          </a:p>
          <a:p>
            <a:pPr marL="609481" lvl="1" indent="0">
              <a:buNone/>
            </a:pPr>
            <a:endParaRPr dirty="0"/>
          </a:p>
        </p:txBody>
      </p:sp>
      <p:sp>
        <p:nvSpPr>
          <p:cNvPr id="217" name="Google Shape;217;p27"/>
          <p:cNvSpPr/>
          <p:nvPr/>
        </p:nvSpPr>
        <p:spPr>
          <a:xfrm>
            <a:off x="5877392" y="2764710"/>
            <a:ext cx="1304544" cy="646176"/>
          </a:xfrm>
          <a:prstGeom prst="notchedRightArrow">
            <a:avLst>
              <a:gd name="adj1" fmla="val 50000"/>
              <a:gd name="adj2" fmla="val 50000"/>
            </a:avLst>
          </a:prstGeom>
          <a:solidFill>
            <a:srgbClr val="FF5600"/>
          </a:solidFill>
          <a:ln>
            <a:noFill/>
          </a:ln>
        </p:spPr>
        <p:txBody>
          <a:bodyPr spcFirstLastPara="1" wrap="square" lIns="121900" tIns="60933" rIns="121900" bIns="60933" anchor="ctr" anchorCtr="0">
            <a:noAutofit/>
          </a:bodyPr>
          <a:lstStyle/>
          <a:p>
            <a:pPr algn="ctr"/>
            <a:endParaRPr sz="2400">
              <a:solidFill>
                <a:schemeClr val="lt1"/>
              </a:solidFill>
              <a:latin typeface="Arial"/>
              <a:ea typeface="Arial"/>
              <a:cs typeface="Arial"/>
              <a:sym typeface="Arial"/>
            </a:endParaRPr>
          </a:p>
        </p:txBody>
      </p:sp>
      <p:sp>
        <p:nvSpPr>
          <p:cNvPr id="2" name="Rektangel 1"/>
          <p:cNvSpPr/>
          <p:nvPr/>
        </p:nvSpPr>
        <p:spPr>
          <a:xfrm>
            <a:off x="459457" y="6224593"/>
            <a:ext cx="6928820" cy="369332"/>
          </a:xfrm>
          <a:prstGeom prst="rect">
            <a:avLst/>
          </a:prstGeom>
        </p:spPr>
        <p:txBody>
          <a:bodyPr wrap="none">
            <a:spAutoFit/>
          </a:bodyPr>
          <a:lstStyle/>
          <a:p>
            <a:r>
              <a:rPr lang="nb-NO" dirty="0"/>
              <a:t>Kilde: «Analyse av dødsbranner i Norge 2005-2014» (RISE-rapport 2017)</a:t>
            </a:r>
          </a:p>
        </p:txBody>
      </p:sp>
      <p:sp>
        <p:nvSpPr>
          <p:cNvPr id="7" name="Tittel 1"/>
          <p:cNvSpPr txBox="1">
            <a:spLocks/>
          </p:cNvSpPr>
          <p:nvPr/>
        </p:nvSpPr>
        <p:spPr>
          <a:xfrm>
            <a:off x="925301" y="423333"/>
            <a:ext cx="10515600" cy="1325563"/>
          </a:xfrm>
          <a:prstGeom prst="rect">
            <a:avLst/>
          </a:prstGeom>
          <a:solidFill>
            <a:schemeClr val="accent2">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Hvem dør i brann?</a:t>
            </a:r>
          </a:p>
          <a:p>
            <a:r>
              <a:rPr lang="nb-NO" sz="3200" dirty="0"/>
              <a:t>Årsaker til dødsbranner</a:t>
            </a:r>
          </a:p>
        </p:txBody>
      </p:sp>
    </p:spTree>
    <p:extLst>
      <p:ext uri="{BB962C8B-B14F-4D97-AF65-F5344CB8AC3E}">
        <p14:creationId xmlns:p14="http://schemas.microsoft.com/office/powerpoint/2010/main" val="21725635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7000</TotalTime>
  <Words>4332</Words>
  <Application>Microsoft Office PowerPoint</Application>
  <PresentationFormat>Widescreen</PresentationFormat>
  <Paragraphs>465</Paragraphs>
  <Slides>35</Slides>
  <Notes>35</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35</vt:i4>
      </vt:variant>
    </vt:vector>
  </HeadingPairs>
  <TitlesOfParts>
    <vt:vector size="42" baseType="lpstr">
      <vt:lpstr>Arial</vt:lpstr>
      <vt:lpstr>Calibri</vt:lpstr>
      <vt:lpstr>Calibri Light</vt:lpstr>
      <vt:lpstr>Helvetica</vt:lpstr>
      <vt:lpstr>Rockwell</vt:lpstr>
      <vt:lpstr>Times New Roman</vt:lpstr>
      <vt:lpstr>Office-tema</vt:lpstr>
      <vt:lpstr> Samarbeid om  brannsikkerhet for  risikoutsatte grupper </vt:lpstr>
      <vt:lpstr>Kursinnhold</vt:lpstr>
      <vt:lpstr>Innledning</vt:lpstr>
      <vt:lpstr>Dere er viktige!</vt:lpstr>
      <vt:lpstr>Hvem dør i brann? Omkomne i brann i Norge 1979-2022</vt:lpstr>
      <vt:lpstr>Hvem dør i brann? Risikogrupper og risikofaktorer </vt:lpstr>
      <vt:lpstr>  </vt:lpstr>
      <vt:lpstr>Kilde: «Analyse av dødsbranner i Norge 2005-2014» (RISE-rapport 2017) </vt:lpstr>
      <vt:lpstr> </vt:lpstr>
      <vt:lpstr>Hvem dør i brann? Årsaker til dødsbranner</vt:lpstr>
      <vt:lpstr>Hvorfor er vi så opptatt av dette? Noen utviklingstrekk som kan ha betydning for brannbildet: </vt:lpstr>
      <vt:lpstr>Brannsikkerhet i bolig Krav som gjelder alle boliger</vt:lpstr>
      <vt:lpstr>Brannsikkerhet i bolig Brukerens behov i fokus</vt:lpstr>
      <vt:lpstr>Kartlegging, risikovurdering og tiltak Forsvarlige tjenester handler også om brannsikkerhet</vt:lpstr>
      <vt:lpstr>Kartlegging, risikovurdering og tiltak Behov, funksjonsevne, boevne</vt:lpstr>
      <vt:lpstr>Kartlegging, risikovurdering og tiltak Fysiske og sosiale omgivelser</vt:lpstr>
      <vt:lpstr>Kartlegging, risikovurdering og tiltak Samtale med brukere om deres brannsikkerhet</vt:lpstr>
      <vt:lpstr>PowerPoint-presentasjon</vt:lpstr>
      <vt:lpstr>Kartlegging, risikovurdering og tiltak Eksempler på tiltak for ulike utfordringer</vt:lpstr>
      <vt:lpstr>Kartlegging, risikovurdering og tiltak Eksempler på tiltak som kan forebygge kroppsnære branner</vt:lpstr>
      <vt:lpstr>PowerPoint-presentasjon</vt:lpstr>
      <vt:lpstr> Samarbeid Hvem har ansvaret? Roller og oppgaver </vt:lpstr>
      <vt:lpstr>Samarbeid Helse-Brann </vt:lpstr>
      <vt:lpstr> Samarbeid Brann- og redningsvesenet som ressurs og samarbeidspartner </vt:lpstr>
      <vt:lpstr>Samarbeid Andre samarbeidspartnere</vt:lpstr>
      <vt:lpstr>  Samarbeid Hvordan kan vi få til et godt samarbeid og sette det i system?  </vt:lpstr>
      <vt:lpstr> Samarbeid Det er mulig å samarbeide uten å bryte taushetsplikten </vt:lpstr>
      <vt:lpstr> Samarbeid Når en bruker motsetter seg hjelp </vt:lpstr>
      <vt:lpstr> Samarbeid Sentrale bestemmelser i brann- og helseregelverk </vt:lpstr>
      <vt:lpstr> https://www.livsviktigsamarbeid.no/  https://ekurs.dsb.no/ </vt:lpstr>
      <vt:lpstr>Veileder  </vt:lpstr>
      <vt:lpstr> Hvor kan du finne mer informasjon? Erfaringer fra prosjekt Nasjonale pådrivere  (okt. 2019 – mars 2023) </vt:lpstr>
      <vt:lpstr> Hvor kan du finne mer informasjon? Eksempler på aktuelle lenker </vt:lpstr>
      <vt:lpstr>PowerPoint-presentasjon</vt:lpstr>
      <vt:lpstr>Ikke vær redd for å ta kontakt hvis du har 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Innhold og rammer for opplæringsmal</dc:title>
  <dc:creator>Ava Sadeghi</dc:creator>
  <cp:lastModifiedBy>Hatlevoll, Barbro</cp:lastModifiedBy>
  <cp:revision>273</cp:revision>
  <cp:lastPrinted>2020-09-21T10:36:46Z</cp:lastPrinted>
  <dcterms:created xsi:type="dcterms:W3CDTF">2020-04-16T07:42:45Z</dcterms:created>
  <dcterms:modified xsi:type="dcterms:W3CDTF">2023-06-05T14:10:08Z</dcterms:modified>
</cp:coreProperties>
</file>